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7" r:id="rId2"/>
    <p:sldId id="258" r:id="rId3"/>
    <p:sldId id="329" r:id="rId4"/>
    <p:sldId id="330" r:id="rId5"/>
    <p:sldId id="327" r:id="rId6"/>
    <p:sldId id="260" r:id="rId7"/>
    <p:sldId id="261" r:id="rId8"/>
    <p:sldId id="275" r:id="rId9"/>
    <p:sldId id="328" r:id="rId10"/>
    <p:sldId id="265" r:id="rId11"/>
    <p:sldId id="266" r:id="rId12"/>
    <p:sldId id="315" r:id="rId13"/>
    <p:sldId id="276" r:id="rId14"/>
    <p:sldId id="277" r:id="rId15"/>
    <p:sldId id="267" r:id="rId16"/>
    <p:sldId id="278" r:id="rId17"/>
    <p:sldId id="316" r:id="rId18"/>
    <p:sldId id="268" r:id="rId19"/>
    <p:sldId id="269" r:id="rId20"/>
    <p:sldId id="280" r:id="rId21"/>
    <p:sldId id="279" r:id="rId22"/>
    <p:sldId id="271" r:id="rId23"/>
    <p:sldId id="270" r:id="rId24"/>
    <p:sldId id="272" r:id="rId25"/>
    <p:sldId id="281" r:id="rId26"/>
    <p:sldId id="282" r:id="rId27"/>
    <p:sldId id="283" r:id="rId28"/>
    <p:sldId id="289" r:id="rId29"/>
    <p:sldId id="284" r:id="rId30"/>
    <p:sldId id="285" r:id="rId31"/>
    <p:sldId id="290" r:id="rId32"/>
    <p:sldId id="286" r:id="rId33"/>
    <p:sldId id="287" r:id="rId34"/>
    <p:sldId id="294" r:id="rId35"/>
    <p:sldId id="292" r:id="rId36"/>
    <p:sldId id="319" r:id="rId37"/>
    <p:sldId id="320" r:id="rId38"/>
    <p:sldId id="318" r:id="rId39"/>
    <p:sldId id="288" r:id="rId40"/>
    <p:sldId id="291" r:id="rId41"/>
    <p:sldId id="293" r:id="rId42"/>
    <p:sldId id="298" r:id="rId43"/>
    <p:sldId id="295" r:id="rId44"/>
    <p:sldId id="299" r:id="rId45"/>
    <p:sldId id="300" r:id="rId46"/>
    <p:sldId id="301" r:id="rId47"/>
    <p:sldId id="309" r:id="rId48"/>
    <p:sldId id="310" r:id="rId49"/>
    <p:sldId id="297" r:id="rId50"/>
    <p:sldId id="311" r:id="rId51"/>
    <p:sldId id="321" r:id="rId52"/>
    <p:sldId id="322" r:id="rId53"/>
    <p:sldId id="314" r:id="rId54"/>
    <p:sldId id="312" r:id="rId55"/>
    <p:sldId id="305" r:id="rId56"/>
    <p:sldId id="324" r:id="rId57"/>
    <p:sldId id="325" r:id="rId58"/>
    <p:sldId id="303" r:id="rId59"/>
    <p:sldId id="323" r:id="rId60"/>
    <p:sldId id="306" r:id="rId61"/>
    <p:sldId id="307" r:id="rId62"/>
    <p:sldId id="308" r:id="rId63"/>
    <p:sldId id="273" r:id="rId64"/>
    <p:sldId id="313"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16" autoAdjust="0"/>
    <p:restoredTop sz="94660"/>
  </p:normalViewPr>
  <p:slideViewPr>
    <p:cSldViewPr snapToGrid="0">
      <p:cViewPr varScale="1">
        <p:scale>
          <a:sx n="113" d="100"/>
          <a:sy n="113" d="100"/>
        </p:scale>
        <p:origin x="13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FFE0A-B57C-4FFE-9A44-5CF245D2CD75}" type="datetimeFigureOut">
              <a:rPr lang="zh-CN" altLang="en-US" smtClean="0"/>
              <a:t>2021/5/31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43566-6D63-4BE0-8634-E872B86212CC}" type="slidenum">
              <a:rPr lang="zh-CN" altLang="en-US" smtClean="0"/>
              <a:t>‹#›</a:t>
            </a:fld>
            <a:endParaRPr lang="zh-CN" altLang="en-US"/>
          </a:p>
        </p:txBody>
      </p:sp>
    </p:spTree>
    <p:extLst>
      <p:ext uri="{BB962C8B-B14F-4D97-AF65-F5344CB8AC3E}">
        <p14:creationId xmlns:p14="http://schemas.microsoft.com/office/powerpoint/2010/main" val="396019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C6FE4C2-6285-43F1-9947-1C8601AF54DD}" type="slidenum">
              <a:rPr lang="en-US" altLang="zh-CN" smtClean="0"/>
              <a:pPr/>
              <a:t>8</a:t>
            </a:fld>
            <a:endParaRPr lang="en-US" altLang="zh-CN" smtClean="0"/>
          </a:p>
        </p:txBody>
      </p:sp>
      <p:sp>
        <p:nvSpPr>
          <p:cNvPr id="16386" name="Rectangle 2"/>
          <p:cNvSpPr>
            <a:spLocks noGrp="1" noRot="1" noChangeAspect="1" noChangeArrowheads="1" noTextEdit="1"/>
          </p:cNvSpPr>
          <p:nvPr>
            <p:ph type="sldImg" idx="4294967295"/>
          </p:nvPr>
        </p:nvSpPr>
        <p:spPr>
          <a:ln/>
        </p:spPr>
      </p:sp>
      <p:sp>
        <p:nvSpPr>
          <p:cNvPr id="16387"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88557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C830740-7C2D-4A1E-81C4-D155C379F0ED}" type="slidenum">
              <a:rPr lang="en-US" altLang="zh-CN" dirty="0" smtClean="0"/>
              <a:pPr>
                <a:defRPr/>
              </a:pPr>
              <a:t>34</a:t>
            </a:fld>
            <a:endParaRPr lang="en-US" altLang="zh-CN" smtClean="0"/>
          </a:p>
        </p:txBody>
      </p:sp>
      <p:sp>
        <p:nvSpPr>
          <p:cNvPr id="50179" name="Rectangle 2"/>
          <p:cNvSpPr>
            <a:spLocks noGrp="1" noRot="1" noChangeAspect="1" noChangeArrowheads="1" noTextEdit="1"/>
          </p:cNvSpPr>
          <p:nvPr>
            <p:ph type="sldImg" idx="4294967295"/>
          </p:nvPr>
        </p:nvSpPr>
        <p:spPr>
          <a:ln/>
        </p:spPr>
      </p:sp>
      <p:sp>
        <p:nvSpPr>
          <p:cNvPr id="5018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07726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8AC74BB8-CC3B-483F-B9CE-FBD57B5576DE}" type="slidenum">
              <a:rPr lang="en-US" altLang="zh-CN" dirty="0" smtClean="0"/>
              <a:pPr>
                <a:defRPr/>
              </a:pPr>
              <a:t>44</a:t>
            </a:fld>
            <a:endParaRPr lang="en-US" altLang="zh-CN" smtClean="0"/>
          </a:p>
        </p:txBody>
      </p:sp>
      <p:sp>
        <p:nvSpPr>
          <p:cNvPr id="59395" name="Rectangle 2"/>
          <p:cNvSpPr>
            <a:spLocks noGrp="1" noRot="1" noChangeAspect="1" noChangeArrowheads="1" noTextEdit="1"/>
          </p:cNvSpPr>
          <p:nvPr>
            <p:ph type="sldImg" idx="4294967295"/>
          </p:nvPr>
        </p:nvSpPr>
        <p:spPr>
          <a:ln/>
        </p:spPr>
      </p:sp>
      <p:sp>
        <p:nvSpPr>
          <p:cNvPr id="5939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77763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125740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824912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317668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1907942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38530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138593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420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14069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243133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3509071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0E3A3E-19D7-469C-B614-2226707DF68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45791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E3A3E-19D7-469C-B614-2226707DF68E}" type="datetimeFigureOut">
              <a:rPr lang="zh-CN" altLang="en-US" smtClean="0"/>
              <a:t>2021/5/31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FFD71-06E4-41CD-B4B9-561251548511}" type="slidenum">
              <a:rPr lang="zh-CN" altLang="en-US" smtClean="0"/>
              <a:t>‹#›</a:t>
            </a:fld>
            <a:endParaRPr lang="zh-CN" altLang="en-US"/>
          </a:p>
        </p:txBody>
      </p:sp>
    </p:spTree>
    <p:extLst>
      <p:ext uri="{BB962C8B-B14F-4D97-AF65-F5344CB8AC3E}">
        <p14:creationId xmlns:p14="http://schemas.microsoft.com/office/powerpoint/2010/main" val="4046932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file:///F:\2011.12.3&#25972;&#29702;&#21518;&#21270;&#23398;\7-1.TI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19&#28201;&#24230;&#23545;&#21270;&#23398;&#21453;&#24212;&#36895;&#29575;&#30340;&#24433;&#21709;.flv"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19&#28201;&#24230;&#23545;&#21270;&#23398;&#21453;&#24212;&#36895;&#29575;&#30340;&#24433;&#21709;.flv"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4.emf"/></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8.jpg"/><Relationship Id="rId4" Type="http://schemas.openxmlformats.org/officeDocument/2006/relationships/image" Target="../media/image7.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23.e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151.tif" TargetMode="External"/><Relationship Id="rId5" Type="http://schemas.openxmlformats.org/officeDocument/2006/relationships/image" Target="../media/image26.png"/><Relationship Id="rId4" Type="http://schemas.openxmlformats.org/officeDocument/2006/relationships/image" Target="../media/image2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3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wmf"/></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11233" y="3095898"/>
            <a:ext cx="93138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第三节   化学反应的速率和限度</a:t>
            </a:r>
            <a:endParaRPr kumimoji="0" lang="zh-CN" altLang="en-US" sz="4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8054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7281"/>
          <p:cNvSpPr>
            <a:spLocks noChangeArrowheads="1"/>
          </p:cNvSpPr>
          <p:nvPr/>
        </p:nvSpPr>
        <p:spPr bwMode="auto">
          <a:xfrm>
            <a:off x="533400" y="465908"/>
            <a:ext cx="10805160" cy="331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600" dirty="0">
                <a:latin typeface="Times New Roman" panose="02020603050405020304" pitchFamily="18" charset="0"/>
                <a:cs typeface="Times New Roman" panose="02020603050405020304" pitchFamily="18" charset="0"/>
              </a:rPr>
              <a:t>例题</a:t>
            </a:r>
            <a:r>
              <a:rPr lang="en-US" altLang="zh-CN" sz="3600" dirty="0">
                <a:latin typeface="Times New Roman" panose="02020603050405020304" pitchFamily="18" charset="0"/>
                <a:cs typeface="Times New Roman" panose="02020603050405020304" pitchFamily="18" charset="0"/>
              </a:rPr>
              <a:t>1.  </a:t>
            </a:r>
            <a:r>
              <a:rPr lang="zh-CN" altLang="en-US" sz="3600" dirty="0">
                <a:latin typeface="Times New Roman" panose="02020603050405020304" pitchFamily="18" charset="0"/>
                <a:cs typeface="Times New Roman" panose="02020603050405020304" pitchFamily="18" charset="0"/>
              </a:rPr>
              <a:t>在某一化学反应中，生成物</a:t>
            </a:r>
            <a:r>
              <a:rPr lang="en-US" altLang="zh-CN" sz="3600" dirty="0">
                <a:latin typeface="Times New Roman" panose="02020603050405020304" pitchFamily="18" charset="0"/>
                <a:cs typeface="Times New Roman" panose="02020603050405020304" pitchFamily="18" charset="0"/>
              </a:rPr>
              <a:t>B</a:t>
            </a:r>
            <a:r>
              <a:rPr lang="zh-CN" altLang="en-US" sz="3600" dirty="0">
                <a:latin typeface="Times New Roman" panose="02020603050405020304" pitchFamily="18" charset="0"/>
                <a:cs typeface="Times New Roman" panose="02020603050405020304" pitchFamily="18" charset="0"/>
              </a:rPr>
              <a:t>的浓度在</a:t>
            </a:r>
            <a:r>
              <a:rPr lang="en-US" altLang="zh-CN" sz="3600" dirty="0">
                <a:latin typeface="Times New Roman" panose="02020603050405020304" pitchFamily="18" charset="0"/>
                <a:cs typeface="Times New Roman" panose="02020603050405020304" pitchFamily="18" charset="0"/>
              </a:rPr>
              <a:t>5s</a:t>
            </a:r>
            <a:r>
              <a:rPr lang="zh-CN" altLang="en-US" sz="3600" dirty="0">
                <a:latin typeface="Times New Roman" panose="02020603050405020304" pitchFamily="18" charset="0"/>
                <a:cs typeface="Times New Roman" panose="02020603050405020304" pitchFamily="18" charset="0"/>
              </a:rPr>
              <a:t>内从</a:t>
            </a:r>
            <a:r>
              <a:rPr lang="en-US" altLang="zh-CN" sz="3600" dirty="0">
                <a:latin typeface="Times New Roman" panose="02020603050405020304" pitchFamily="18" charset="0"/>
                <a:cs typeface="Times New Roman" panose="02020603050405020304" pitchFamily="18" charset="0"/>
              </a:rPr>
              <a:t>0.5mol/L</a:t>
            </a:r>
            <a:r>
              <a:rPr lang="zh-CN" altLang="en-US" sz="3600" dirty="0">
                <a:latin typeface="Times New Roman" panose="02020603050405020304" pitchFamily="18" charset="0"/>
                <a:cs typeface="Times New Roman" panose="02020603050405020304" pitchFamily="18" charset="0"/>
              </a:rPr>
              <a:t>变成</a:t>
            </a:r>
            <a:r>
              <a:rPr lang="en-US" altLang="zh-CN" sz="3600" dirty="0">
                <a:latin typeface="Times New Roman" panose="02020603050405020304" pitchFamily="18" charset="0"/>
                <a:cs typeface="Times New Roman" panose="02020603050405020304" pitchFamily="18" charset="0"/>
              </a:rPr>
              <a:t>2.0mol/L</a:t>
            </a:r>
            <a:r>
              <a:rPr lang="zh-CN" altLang="en-US" sz="3600" dirty="0">
                <a:latin typeface="Times New Roman" panose="02020603050405020304" pitchFamily="18" charset="0"/>
                <a:cs typeface="Times New Roman" panose="02020603050405020304" pitchFamily="18" charset="0"/>
              </a:rPr>
              <a:t>，在这</a:t>
            </a:r>
            <a:r>
              <a:rPr lang="en-US" altLang="zh-CN" sz="3600" dirty="0">
                <a:latin typeface="Times New Roman" panose="02020603050405020304" pitchFamily="18" charset="0"/>
                <a:cs typeface="Times New Roman" panose="02020603050405020304" pitchFamily="18" charset="0"/>
              </a:rPr>
              <a:t>5s</a:t>
            </a:r>
            <a:r>
              <a:rPr lang="zh-CN" altLang="en-US" sz="3600" dirty="0">
                <a:latin typeface="Times New Roman" panose="02020603050405020304" pitchFamily="18" charset="0"/>
                <a:cs typeface="Times New Roman" panose="02020603050405020304" pitchFamily="18" charset="0"/>
              </a:rPr>
              <a:t>内</a:t>
            </a:r>
            <a:r>
              <a:rPr lang="en-US" altLang="zh-CN" sz="3600" dirty="0">
                <a:latin typeface="Times New Roman" panose="02020603050405020304" pitchFamily="18" charset="0"/>
                <a:cs typeface="Times New Roman" panose="02020603050405020304" pitchFamily="18" charset="0"/>
              </a:rPr>
              <a:t>B</a:t>
            </a:r>
            <a:r>
              <a:rPr lang="zh-CN" altLang="en-US" sz="3600" dirty="0">
                <a:latin typeface="Times New Roman" panose="02020603050405020304" pitchFamily="18" charset="0"/>
                <a:cs typeface="Times New Roman" panose="02020603050405020304" pitchFamily="18" charset="0"/>
              </a:rPr>
              <a:t>的化学反应速率</a:t>
            </a:r>
            <a:r>
              <a:rPr lang="zh-CN" altLang="en-US" sz="3600" dirty="0" smtClean="0">
                <a:latin typeface="Times New Roman" panose="02020603050405020304" pitchFamily="18" charset="0"/>
                <a:cs typeface="Times New Roman" panose="02020603050405020304" pitchFamily="18" charset="0"/>
              </a:rPr>
              <a:t>为</a:t>
            </a:r>
            <a:r>
              <a:rPr lang="zh-CN" altLang="en-US" sz="3600" u="sng" dirty="0" smtClean="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a:p>
            <a:pPr>
              <a:lnSpc>
                <a:spcPct val="150000"/>
              </a:lnSpc>
            </a:pPr>
            <a:endParaRPr lang="zh-CN" altLang="en-US" sz="3600" dirty="0">
              <a:latin typeface="Times New Roman" panose="02020603050405020304" pitchFamily="18" charset="0"/>
              <a:cs typeface="Times New Roman" panose="02020603050405020304" pitchFamily="18" charset="0"/>
            </a:endParaRPr>
          </a:p>
        </p:txBody>
      </p:sp>
      <p:sp>
        <p:nvSpPr>
          <p:cNvPr id="6" name="矩形 5"/>
          <p:cNvSpPr/>
          <p:nvPr/>
        </p:nvSpPr>
        <p:spPr>
          <a:xfrm>
            <a:off x="534306" y="2878663"/>
            <a:ext cx="10333991" cy="3311163"/>
          </a:xfrm>
          <a:prstGeom prst="rect">
            <a:avLst/>
          </a:prstGeom>
        </p:spPr>
        <p:txBody>
          <a:bodyPr wrap="square">
            <a:spAutoFit/>
          </a:bodyPr>
          <a:lstStyle/>
          <a:p>
            <a:pPr>
              <a:lnSpc>
                <a:spcPct val="150000"/>
              </a:lnSpc>
            </a:pPr>
            <a:endParaRPr lang="zh-CN" altLang="en-US" sz="3600" b="1" dirty="0"/>
          </a:p>
          <a:p>
            <a:pPr>
              <a:lnSpc>
                <a:spcPct val="150000"/>
              </a:lnSpc>
            </a:pP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例题</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一个</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5L</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的容器中，盛入</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8.0mol</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某气体反应物，</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5min</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后，测得这种气体反应物还</a:t>
            </a:r>
            <a:r>
              <a:rPr lang="zh-CN" altLang="en-US" sz="3600" dirty="0" smtClean="0">
                <a:latin typeface="Times New Roman" panose="02020603050405020304" pitchFamily="18" charset="0"/>
                <a:ea typeface="宋体" panose="02010600030101010101" pitchFamily="2" charset="-122"/>
                <a:cs typeface="Times New Roman" panose="02020603050405020304" pitchFamily="18" charset="0"/>
              </a:rPr>
              <a:t>剩余</a:t>
            </a:r>
            <a:r>
              <a:rPr lang="en-US" altLang="zh-CN" sz="3600" dirty="0" smtClean="0">
                <a:latin typeface="Times New Roman" panose="02020603050405020304" pitchFamily="18" charset="0"/>
                <a:ea typeface="宋体" panose="02010600030101010101" pitchFamily="2" charset="-122"/>
                <a:cs typeface="Times New Roman" panose="02020603050405020304" pitchFamily="18" charset="0"/>
              </a:rPr>
              <a:t>5.5mol</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，这种反应物的化学反应速率为</a:t>
            </a:r>
            <a:r>
              <a:rPr lang="en-US" altLang="zh-CN" sz="3600" dirty="0" smtClean="0">
                <a:latin typeface="Times New Roman" panose="02020603050405020304" pitchFamily="18" charset="0"/>
                <a:ea typeface="宋体" panose="02010600030101010101" pitchFamily="2" charset="-122"/>
                <a:cs typeface="Times New Roman" panose="02020603050405020304" pitchFamily="18" charset="0"/>
              </a:rPr>
              <a:t>_______________</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文本框 6"/>
          <p:cNvSpPr txBox="1">
            <a:spLocks noChangeArrowheads="1"/>
          </p:cNvSpPr>
          <p:nvPr/>
        </p:nvSpPr>
        <p:spPr bwMode="auto">
          <a:xfrm>
            <a:off x="1258411" y="2124279"/>
            <a:ext cx="2808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sz="3600" b="1" dirty="0">
                <a:solidFill>
                  <a:srgbClr val="FF0000"/>
                </a:solidFill>
                <a:latin typeface="Times New Roman" panose="02020603050405020304" pitchFamily="18" charset="0"/>
              </a:rPr>
              <a:t>0.3mol/(</a:t>
            </a:r>
            <a:r>
              <a:rPr lang="en-US" altLang="zh-CN" sz="3600" b="1" dirty="0" smtClean="0">
                <a:solidFill>
                  <a:srgbClr val="FF0000"/>
                </a:solidFill>
                <a:latin typeface="Times New Roman" panose="02020603050405020304" pitchFamily="18" charset="0"/>
              </a:rPr>
              <a:t>L·s)</a:t>
            </a:r>
            <a:endParaRPr lang="en-US" altLang="zh-CN" sz="3600" b="1" dirty="0">
              <a:solidFill>
                <a:srgbClr val="FF0000"/>
              </a:solidFill>
              <a:latin typeface="Times New Roman" panose="02020603050405020304" pitchFamily="18" charset="0"/>
            </a:endParaRPr>
          </a:p>
        </p:txBody>
      </p:sp>
      <p:sp>
        <p:nvSpPr>
          <p:cNvPr id="8" name="文本框 7"/>
          <p:cNvSpPr txBox="1">
            <a:spLocks noChangeArrowheads="1"/>
          </p:cNvSpPr>
          <p:nvPr/>
        </p:nvSpPr>
        <p:spPr bwMode="auto">
          <a:xfrm>
            <a:off x="6827520" y="5360126"/>
            <a:ext cx="374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sz="3600" b="1" dirty="0" smtClean="0">
                <a:solidFill>
                  <a:srgbClr val="FF0000"/>
                </a:solidFill>
                <a:latin typeface="Times New Roman" panose="02020603050405020304" pitchFamily="18" charset="0"/>
              </a:rPr>
              <a:t>0.1mol</a:t>
            </a:r>
            <a:r>
              <a:rPr lang="en-US" altLang="zh-CN" sz="3600" b="1" dirty="0">
                <a:solidFill>
                  <a:srgbClr val="FF0000"/>
                </a:solidFill>
                <a:latin typeface="Times New Roman" panose="02020603050405020304" pitchFamily="18" charset="0"/>
              </a:rPr>
              <a:t>/(</a:t>
            </a:r>
            <a:r>
              <a:rPr lang="en-US" altLang="zh-CN" sz="3600" b="1" dirty="0" err="1">
                <a:solidFill>
                  <a:srgbClr val="FF0000"/>
                </a:solidFill>
                <a:latin typeface="Times New Roman" panose="02020603050405020304" pitchFamily="18" charset="0"/>
              </a:rPr>
              <a:t>L·min</a:t>
            </a:r>
            <a:r>
              <a:rPr lang="en-US" altLang="zh-CN" sz="3600" b="1"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2956752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9124" y="109443"/>
            <a:ext cx="10758623" cy="2308324"/>
            <a:chOff x="736690" y="906277"/>
            <a:chExt cx="10758623" cy="2308324"/>
          </a:xfrm>
        </p:grpSpPr>
        <p:sp>
          <p:nvSpPr>
            <p:cNvPr id="2" name="Text Box 3"/>
            <p:cNvSpPr txBox="1">
              <a:spLocks noChangeArrowheads="1"/>
            </p:cNvSpPr>
            <p:nvPr/>
          </p:nvSpPr>
          <p:spPr bwMode="auto">
            <a:xfrm>
              <a:off x="736690" y="906277"/>
              <a:ext cx="1075862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dirty="0">
                  <a:latin typeface="Times New Roman" panose="02020603050405020304" pitchFamily="18" charset="0"/>
                  <a:cs typeface="Times New Roman" panose="02020603050405020304" pitchFamily="18" charset="0"/>
                </a:rPr>
                <a:t>在</a:t>
              </a:r>
              <a:r>
                <a:rPr lang="en-US" altLang="zh-CN" sz="3200" dirty="0" smtClean="0">
                  <a:latin typeface="Times New Roman" panose="02020603050405020304" pitchFamily="18" charset="0"/>
                  <a:cs typeface="Times New Roman" panose="02020603050405020304" pitchFamily="18" charset="0"/>
                </a:rPr>
                <a:t>2L</a:t>
              </a:r>
              <a:r>
                <a:rPr lang="zh-CN" altLang="en-US" sz="3200" dirty="0" smtClean="0">
                  <a:latin typeface="Times New Roman" panose="02020603050405020304" pitchFamily="18" charset="0"/>
                  <a:cs typeface="Times New Roman" panose="02020603050405020304" pitchFamily="18" charset="0"/>
                </a:rPr>
                <a:t>密闭容器</a:t>
              </a:r>
              <a:r>
                <a:rPr lang="zh-CN" altLang="en-US" sz="3200" dirty="0">
                  <a:latin typeface="Times New Roman" panose="02020603050405020304" pitchFamily="18" charset="0"/>
                  <a:cs typeface="Times New Roman" panose="02020603050405020304" pitchFamily="18" charset="0"/>
                </a:rPr>
                <a:t>中发生反应：</a:t>
              </a:r>
              <a:r>
                <a:rPr lang="en-US" altLang="zh-CN" sz="3200" dirty="0" smtClean="0">
                  <a:latin typeface="Times New Roman" panose="02020603050405020304" pitchFamily="18" charset="0"/>
                  <a:cs typeface="Times New Roman" panose="02020603050405020304" pitchFamily="18" charset="0"/>
                </a:rPr>
                <a:t>N</a:t>
              </a:r>
              <a:r>
                <a:rPr lang="en-US" altLang="zh-CN" sz="3200" baseline="-25000" dirty="0" smtClean="0">
                  <a:latin typeface="Times New Roman" panose="02020603050405020304" pitchFamily="18" charset="0"/>
                  <a:cs typeface="Times New Roman" panose="02020603050405020304" pitchFamily="18" charset="0"/>
                </a:rPr>
                <a:t>2</a:t>
              </a:r>
              <a:r>
                <a:rPr lang="zh-CN" altLang="en-US" sz="3200" dirty="0" smtClean="0">
                  <a:latin typeface="Times New Roman" panose="02020603050405020304" pitchFamily="18" charset="0"/>
                  <a:cs typeface="Times New Roman" panose="02020603050405020304" pitchFamily="18" charset="0"/>
                </a:rPr>
                <a:t>（</a:t>
              </a:r>
              <a:r>
                <a:rPr lang="en-US" altLang="zh-CN" sz="3200" dirty="0" smtClean="0">
                  <a:latin typeface="Times New Roman" panose="02020603050405020304" pitchFamily="18" charset="0"/>
                  <a:cs typeface="Times New Roman" panose="02020603050405020304" pitchFamily="18" charset="0"/>
                </a:rPr>
                <a:t>g</a:t>
              </a:r>
              <a:r>
                <a:rPr lang="zh-CN" altLang="en-US" sz="3200" dirty="0" smtClean="0">
                  <a:latin typeface="Times New Roman" panose="02020603050405020304" pitchFamily="18" charset="0"/>
                  <a:cs typeface="Times New Roman" panose="02020603050405020304" pitchFamily="18" charset="0"/>
                </a:rPr>
                <a:t>）</a:t>
              </a:r>
              <a:r>
                <a:rPr lang="en-US" altLang="zh-CN" sz="3200" baseline="-25000" dirty="0" smtClean="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3H</a:t>
              </a:r>
              <a:r>
                <a:rPr lang="en-US" altLang="zh-CN" sz="3200" baseline="-25000" dirty="0" smtClean="0">
                  <a:latin typeface="Times New Roman" panose="02020603050405020304" pitchFamily="18" charset="0"/>
                  <a:cs typeface="Times New Roman" panose="02020603050405020304" pitchFamily="18" charset="0"/>
                </a:rPr>
                <a:t>2</a:t>
              </a:r>
              <a:r>
                <a:rPr lang="en-US" altLang="zh-CN" sz="3200" dirty="0" smtClean="0">
                  <a:latin typeface="Times New Roman" panose="02020603050405020304" pitchFamily="18" charset="0"/>
                  <a:cs typeface="Times New Roman" panose="02020603050405020304" pitchFamily="18" charset="0"/>
                </a:rPr>
                <a:t>(g)          2NH</a:t>
              </a:r>
              <a:r>
                <a:rPr lang="en-US" altLang="zh-CN" sz="3200" baseline="-25000" dirty="0" smtClean="0">
                  <a:latin typeface="Times New Roman" panose="02020603050405020304" pitchFamily="18" charset="0"/>
                  <a:cs typeface="Times New Roman" panose="02020603050405020304" pitchFamily="18" charset="0"/>
                </a:rPr>
                <a:t>3</a:t>
              </a:r>
              <a:r>
                <a:rPr lang="en-US" altLang="zh-CN" sz="3200" dirty="0" smtClean="0">
                  <a:latin typeface="Times New Roman" panose="02020603050405020304" pitchFamily="18" charset="0"/>
                  <a:cs typeface="Times New Roman" panose="02020603050405020304" pitchFamily="18" charset="0"/>
                </a:rPr>
                <a:t>(g)</a:t>
              </a:r>
              <a:endParaRPr lang="en-US" altLang="zh-CN" sz="3200" dirty="0">
                <a:latin typeface="Times New Roman" panose="02020603050405020304" pitchFamily="18" charset="0"/>
                <a:cs typeface="Times New Roman" panose="02020603050405020304" pitchFamily="18" charset="0"/>
              </a:endParaRPr>
            </a:p>
            <a:p>
              <a:pPr>
                <a:lnSpc>
                  <a:spcPct val="150000"/>
                </a:lnSpc>
              </a:pPr>
              <a:r>
                <a:rPr lang="en-US" altLang="zh-CN" sz="3200" dirty="0">
                  <a:latin typeface="Times New Roman" panose="02020603050405020304" pitchFamily="18" charset="0"/>
                  <a:cs typeface="Times New Roman" panose="02020603050405020304" pitchFamily="18" charset="0"/>
                </a:rPr>
                <a:t>0.5min</a:t>
              </a:r>
              <a:r>
                <a:rPr lang="zh-CN" altLang="en-US" sz="3200" dirty="0">
                  <a:latin typeface="Times New Roman" panose="02020603050405020304" pitchFamily="18" charset="0"/>
                  <a:cs typeface="Times New Roman" panose="02020603050405020304" pitchFamily="18" charset="0"/>
                </a:rPr>
                <a:t>后，</a:t>
              </a:r>
              <a:r>
                <a:rPr lang="zh-CN" altLang="en-US" sz="3200" dirty="0" smtClean="0">
                  <a:latin typeface="Times New Roman" panose="02020603050405020304" pitchFamily="18" charset="0"/>
                  <a:cs typeface="Times New Roman" panose="02020603050405020304" pitchFamily="18" charset="0"/>
                </a:rPr>
                <a:t>生成</a:t>
              </a:r>
              <a:r>
                <a:rPr lang="en-US" altLang="zh-CN" sz="3200" dirty="0" smtClean="0">
                  <a:latin typeface="Times New Roman" panose="02020603050405020304" pitchFamily="18" charset="0"/>
                  <a:cs typeface="Times New Roman" panose="02020603050405020304" pitchFamily="18" charset="0"/>
                </a:rPr>
                <a:t>NH</a:t>
              </a:r>
              <a:r>
                <a:rPr lang="en-US" altLang="zh-CN" sz="3200" baseline="-25000" dirty="0" smtClean="0">
                  <a:latin typeface="Times New Roman" panose="02020603050405020304" pitchFamily="18" charset="0"/>
                  <a:cs typeface="Times New Roman" panose="02020603050405020304" pitchFamily="18" charset="0"/>
                </a:rPr>
                <a:t>3</a:t>
              </a:r>
              <a:r>
                <a:rPr lang="en-US" altLang="zh-CN" sz="3200" dirty="0" smtClean="0">
                  <a:latin typeface="Times New Roman" panose="02020603050405020304" pitchFamily="18" charset="0"/>
                  <a:cs typeface="Times New Roman" panose="02020603050405020304" pitchFamily="18" charset="0"/>
                </a:rPr>
                <a:t>1.7g</a:t>
              </a:r>
              <a:r>
                <a:rPr lang="zh-CN" altLang="en-US" sz="3200" dirty="0" smtClean="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分别</a:t>
              </a:r>
              <a:r>
                <a:rPr lang="zh-CN" altLang="en-US" sz="3200" dirty="0" smtClean="0">
                  <a:latin typeface="Times New Roman" panose="02020603050405020304" pitchFamily="18" charset="0"/>
                  <a:cs typeface="Times New Roman" panose="02020603050405020304" pitchFamily="18" charset="0"/>
                </a:rPr>
                <a:t>用</a:t>
              </a:r>
              <a:r>
                <a:rPr lang="en-US" altLang="zh-CN" sz="3200" dirty="0" smtClean="0">
                  <a:latin typeface="Times New Roman" panose="02020603050405020304" pitchFamily="18" charset="0"/>
                  <a:cs typeface="Times New Roman" panose="02020603050405020304" pitchFamily="18" charset="0"/>
                </a:rPr>
                <a:t>N</a:t>
              </a:r>
              <a:r>
                <a:rPr lang="en-US" altLang="zh-CN" sz="3200" baseline="-25000" dirty="0" smtClean="0">
                  <a:latin typeface="Times New Roman" panose="02020603050405020304" pitchFamily="18" charset="0"/>
                  <a:cs typeface="Times New Roman" panose="02020603050405020304" pitchFamily="18" charset="0"/>
                </a:rPr>
                <a:t>2</a:t>
              </a:r>
              <a:r>
                <a:rPr lang="zh-CN" altLang="en-US" sz="3200" dirty="0" smtClean="0">
                  <a:latin typeface="Times New Roman" panose="02020603050405020304" pitchFamily="18" charset="0"/>
                  <a:cs typeface="Times New Roman" panose="02020603050405020304" pitchFamily="18" charset="0"/>
                </a:rPr>
                <a:t>、</a:t>
              </a:r>
              <a:r>
                <a:rPr lang="en-US" altLang="zh-CN" sz="3200" dirty="0" smtClean="0">
                  <a:latin typeface="Times New Roman" panose="02020603050405020304" pitchFamily="18" charset="0"/>
                  <a:cs typeface="Times New Roman" panose="02020603050405020304" pitchFamily="18" charset="0"/>
                </a:rPr>
                <a:t>H</a:t>
              </a:r>
              <a:r>
                <a:rPr lang="en-US" altLang="zh-CN" sz="3200" baseline="-25000" dirty="0" smtClean="0">
                  <a:latin typeface="Times New Roman" panose="02020603050405020304" pitchFamily="18" charset="0"/>
                  <a:cs typeface="Times New Roman" panose="02020603050405020304" pitchFamily="18" charset="0"/>
                </a:rPr>
                <a:t>2</a:t>
              </a:r>
              <a:r>
                <a:rPr lang="zh-CN" altLang="en-US" sz="3200" dirty="0" smtClean="0">
                  <a:latin typeface="Times New Roman" panose="02020603050405020304" pitchFamily="18" charset="0"/>
                  <a:cs typeface="Times New Roman" panose="02020603050405020304" pitchFamily="18" charset="0"/>
                </a:rPr>
                <a:t>、</a:t>
              </a:r>
              <a:r>
                <a:rPr lang="en-US" altLang="zh-CN" sz="3200" dirty="0" smtClean="0">
                  <a:latin typeface="Times New Roman" panose="02020603050405020304" pitchFamily="18" charset="0"/>
                  <a:cs typeface="Times New Roman" panose="02020603050405020304" pitchFamily="18" charset="0"/>
                </a:rPr>
                <a:t>NH</a:t>
              </a:r>
              <a:r>
                <a:rPr lang="en-US" altLang="zh-CN" sz="3200" baseline="-25000" dirty="0" smtClean="0">
                  <a:latin typeface="Times New Roman" panose="02020603050405020304" pitchFamily="18" charset="0"/>
                  <a:cs typeface="Times New Roman" panose="02020603050405020304" pitchFamily="18" charset="0"/>
                </a:rPr>
                <a:t>3</a:t>
              </a:r>
              <a:r>
                <a:rPr lang="zh-CN" altLang="en-US" sz="3200" dirty="0" smtClean="0">
                  <a:latin typeface="Times New Roman" panose="02020603050405020304" pitchFamily="18" charset="0"/>
                  <a:cs typeface="Times New Roman" panose="02020603050405020304" pitchFamily="18" charset="0"/>
                </a:rPr>
                <a:t>的浓度变化表示这段时间内的反应速率。 </a:t>
              </a:r>
              <a:r>
                <a:rPr lang="zh-CN" altLang="en-US" sz="3200" baseline="-25000" dirty="0" smtClean="0">
                  <a:latin typeface="Times New Roman" panose="02020603050405020304" pitchFamily="18" charset="0"/>
                  <a:cs typeface="Times New Roman" panose="02020603050405020304" pitchFamily="18" charset="0"/>
                </a:rPr>
                <a:t> </a:t>
              </a:r>
              <a:endParaRPr lang="en-US" altLang="zh-CN" sz="3200" baseline="-25000" dirty="0">
                <a:latin typeface="Times New Roman" panose="02020603050405020304" pitchFamily="18" charset="0"/>
                <a:cs typeface="Times New Roman" panose="02020603050405020304" pitchFamily="18" charset="0"/>
              </a:endParaRPr>
            </a:p>
          </p:txBody>
        </p:sp>
        <p:graphicFrame>
          <p:nvGraphicFramePr>
            <p:cNvPr id="3" name="Object 12"/>
            <p:cNvGraphicFramePr>
              <a:graphicFrameLocks noChangeAspect="1"/>
            </p:cNvGraphicFramePr>
            <p:nvPr>
              <p:extLst>
                <p:ext uri="{D42A27DB-BD31-4B8C-83A1-F6EECF244321}">
                  <p14:modId xmlns:p14="http://schemas.microsoft.com/office/powerpoint/2010/main" val="2354054988"/>
                </p:ext>
              </p:extLst>
            </p:nvPr>
          </p:nvGraphicFramePr>
          <p:xfrm>
            <a:off x="8744835" y="1220743"/>
            <a:ext cx="914400" cy="290513"/>
          </p:xfrm>
          <a:graphic>
            <a:graphicData uri="http://schemas.openxmlformats.org/presentationml/2006/ole">
              <mc:AlternateContent xmlns:mc="http://schemas.openxmlformats.org/markup-compatibility/2006">
                <mc:Choice xmlns:v="urn:schemas-microsoft-com:vml" Requires="v">
                  <p:oleObj spid="_x0000_s1074" r:id="rId3" imgW="594677" imgH="161861" progId="">
                    <p:embed/>
                  </p:oleObj>
                </mc:Choice>
                <mc:Fallback>
                  <p:oleObj r:id="rId3" imgW="594677" imgH="161861" progId="">
                    <p:embed/>
                    <p:pic>
                      <p:nvPicPr>
                        <p:cNvPr id="2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835" y="1220743"/>
                          <a:ext cx="914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 name="文本框 4"/>
          <p:cNvSpPr txBox="1"/>
          <p:nvPr/>
        </p:nvSpPr>
        <p:spPr>
          <a:xfrm>
            <a:off x="666206" y="2835938"/>
            <a:ext cx="2913017"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 </a:t>
            </a:r>
            <a:r>
              <a:rPr lang="en-US" altLang="zh-CN" sz="2800" dirty="0" smtClean="0">
                <a:latin typeface="Times New Roman" panose="02020603050405020304" pitchFamily="18" charset="0"/>
                <a:cs typeface="Times New Roman" panose="02020603050405020304" pitchFamily="18" charset="0"/>
              </a:rPr>
              <a:t>n(NH</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)=0.1mol</a:t>
            </a:r>
            <a:endParaRPr lang="zh-CN" altLang="en-US" sz="2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411990" y="2866813"/>
            <a:ext cx="3628891" cy="523220"/>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sym typeface="Wingdings 3" panose="05040102010807070707" pitchFamily="18" charset="2"/>
              </a:rPr>
              <a:t></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c(NH</a:t>
            </a:r>
            <a:r>
              <a:rPr lang="en-US" altLang="zh-CN" sz="2800" baseline="-25000" dirty="0" smtClean="0">
                <a:latin typeface="Times New Roman" panose="02020603050405020304" pitchFamily="18" charset="0"/>
                <a:cs typeface="Times New Roman" panose="02020603050405020304" pitchFamily="18" charset="0"/>
                <a:sym typeface="Wingdings 3" panose="05040102010807070707" pitchFamily="18" charset="2"/>
              </a:rPr>
              <a:t>3</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)=0.05mol/L</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171509" y="2888987"/>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(NH</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)=0.1mol/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96834" y="3479249"/>
            <a:ext cx="2782389"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n(N</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)=0.05mol</a:t>
            </a:r>
            <a:endParaRPr lang="zh-CN" altLang="en-US"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11990" y="3479249"/>
            <a:ext cx="3759519" cy="523220"/>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sym typeface="Wingdings 3" panose="05040102010807070707" pitchFamily="18" charset="2"/>
              </a:rPr>
              <a:t></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c(N</a:t>
            </a:r>
            <a:r>
              <a:rPr lang="en-US" altLang="zh-CN" sz="2800" baseline="-25000" dirty="0" smtClean="0">
                <a:latin typeface="Times New Roman" panose="02020603050405020304" pitchFamily="18" charset="0"/>
                <a:cs typeface="Times New Roman" panose="02020603050405020304" pitchFamily="18" charset="0"/>
                <a:sym typeface="Wingdings 3" panose="05040102010807070707" pitchFamily="18" charset="2"/>
              </a:rPr>
              <a:t>2</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)=0.025mol/L</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7171509" y="3479249"/>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(N</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)=0.05mol/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96834" y="4167226"/>
            <a:ext cx="2782389"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n(H</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)=0.15mol</a:t>
            </a:r>
            <a:endParaRPr lang="zh-CN" altLang="en-US" sz="28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11990" y="4159030"/>
            <a:ext cx="3615828" cy="523220"/>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sym typeface="Wingdings 3" panose="05040102010807070707" pitchFamily="18" charset="2"/>
              </a:rPr>
              <a:t></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c(H</a:t>
            </a:r>
            <a:r>
              <a:rPr lang="en-US" altLang="zh-CN" sz="2800" baseline="-25000" dirty="0" smtClean="0">
                <a:latin typeface="Times New Roman" panose="02020603050405020304" pitchFamily="18" charset="0"/>
                <a:cs typeface="Times New Roman" panose="02020603050405020304" pitchFamily="18" charset="0"/>
                <a:sym typeface="Wingdings 3" panose="05040102010807070707" pitchFamily="18" charset="2"/>
              </a:rPr>
              <a:t>2</a:t>
            </a:r>
            <a:r>
              <a:rPr lang="en-US" altLang="zh-CN" sz="2800" dirty="0" smtClean="0">
                <a:latin typeface="Times New Roman" panose="02020603050405020304" pitchFamily="18" charset="0"/>
                <a:cs typeface="Times New Roman" panose="02020603050405020304" pitchFamily="18" charset="0"/>
                <a:sym typeface="Wingdings 3" panose="05040102010807070707" pitchFamily="18" charset="2"/>
              </a:rPr>
              <a:t>)=0.075mol/L</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7171509" y="4069511"/>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(H</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)=0.15mol/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15" name="矩形 14"/>
          <p:cNvSpPr/>
          <p:nvPr/>
        </p:nvSpPr>
        <p:spPr>
          <a:xfrm>
            <a:off x="912223" y="5063951"/>
            <a:ext cx="9315993" cy="1384995"/>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对于一个确定的化学反应，用不同物质表示的反应速率数值可以不同，但都表示</a:t>
            </a:r>
            <a:r>
              <a:rPr lang="zh-CN" altLang="en-US" sz="2800" dirty="0" smtClean="0">
                <a:solidFill>
                  <a:srgbClr val="FF0000"/>
                </a:solidFill>
                <a:latin typeface="Times New Roman" panose="02020603050405020304" pitchFamily="18" charset="0"/>
                <a:cs typeface="Times New Roman" panose="02020603050405020304" pitchFamily="18" charset="0"/>
              </a:rPr>
              <a:t>同一反应在同一时间内</a:t>
            </a:r>
            <a:r>
              <a:rPr lang="zh-CN" altLang="en-US" sz="2800" dirty="0" smtClean="0">
                <a:latin typeface="Times New Roman" panose="02020603050405020304" pitchFamily="18" charset="0"/>
                <a:cs typeface="Times New Roman" panose="02020603050405020304" pitchFamily="18" charset="0"/>
              </a:rPr>
              <a:t>的反应速率。</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363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732" y="5227843"/>
            <a:ext cx="5799909"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v(N</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):v(H</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):v(NH</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 = 1:3:2</a:t>
            </a:r>
            <a:endParaRPr lang="zh-CN" altLang="en-US" sz="2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06732" y="3963980"/>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(NH</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)=0.1mol/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606732" y="2139983"/>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(N</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)=0.05mol/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606732" y="3052621"/>
            <a:ext cx="3997234"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CN" sz="2800" dirty="0" smtClean="0">
                <a:latin typeface="Times New Roman" panose="02020603050405020304" pitchFamily="18" charset="0"/>
                <a:cs typeface="Times New Roman" panose="02020603050405020304" pitchFamily="18" charset="0"/>
              </a:rPr>
              <a:t>(H</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)=0.15mol/</a:t>
            </a:r>
            <a:r>
              <a:rPr lang="zh-CN" altLang="en-US"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L</a:t>
            </a:r>
            <a:r>
              <a:rPr lang="en-US" altLang="zh-CN" sz="28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smtClean="0">
                <a:latin typeface="Times New Roman" panose="02020603050405020304" pitchFamily="18" charset="0"/>
                <a:cs typeface="Times New Roman" panose="02020603050405020304" pitchFamily="18" charset="0"/>
              </a:rPr>
              <a:t>min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1200188" y="858363"/>
            <a:ext cx="5019323" cy="738664"/>
            <a:chOff x="2093862" y="784582"/>
            <a:chExt cx="5019323" cy="738664"/>
          </a:xfrm>
        </p:grpSpPr>
        <p:sp>
          <p:nvSpPr>
            <p:cNvPr id="8" name="矩形 7"/>
            <p:cNvSpPr/>
            <p:nvPr/>
          </p:nvSpPr>
          <p:spPr>
            <a:xfrm>
              <a:off x="2093862" y="784582"/>
              <a:ext cx="5019323" cy="738664"/>
            </a:xfrm>
            <a:prstGeom prst="rect">
              <a:avLst/>
            </a:prstGeom>
          </p:spPr>
          <p:txBody>
            <a:bodyPr wrap="none">
              <a:sp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g</a:t>
              </a:r>
              <a:r>
                <a:rPr lang="zh-CN" altLang="en-US" sz="2800" dirty="0">
                  <a:latin typeface="Times New Roman" panose="02020603050405020304" pitchFamily="18" charset="0"/>
                  <a:cs typeface="Times New Roman" panose="02020603050405020304" pitchFamily="18" charset="0"/>
                </a:rPr>
                <a:t>）</a:t>
              </a:r>
              <a:r>
                <a:rPr lang="en-US" altLang="zh-CN" sz="2800" baseline="-250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+ 3H</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(g)       </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2NH</a:t>
              </a:r>
              <a:r>
                <a:rPr lang="en-US" altLang="zh-CN" sz="2800" baseline="-25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(g)</a:t>
              </a:r>
            </a:p>
          </p:txBody>
        </p:sp>
        <p:graphicFrame>
          <p:nvGraphicFramePr>
            <p:cNvPr id="9" name="Object 12"/>
            <p:cNvGraphicFramePr>
              <a:graphicFrameLocks noChangeAspect="1"/>
            </p:cNvGraphicFramePr>
            <p:nvPr>
              <p:extLst>
                <p:ext uri="{D42A27DB-BD31-4B8C-83A1-F6EECF244321}">
                  <p14:modId xmlns:p14="http://schemas.microsoft.com/office/powerpoint/2010/main" val="882293843"/>
                </p:ext>
              </p:extLst>
            </p:nvPr>
          </p:nvGraphicFramePr>
          <p:xfrm>
            <a:off x="4850457" y="1055274"/>
            <a:ext cx="850732" cy="270285"/>
          </p:xfrm>
          <a:graphic>
            <a:graphicData uri="http://schemas.openxmlformats.org/presentationml/2006/ole">
              <mc:AlternateContent xmlns:mc="http://schemas.openxmlformats.org/markup-compatibility/2006">
                <mc:Choice xmlns:v="urn:schemas-microsoft-com:vml" Requires="v">
                  <p:oleObj spid="_x0000_s27676" r:id="rId3" imgW="594677" imgH="161861" progId="">
                    <p:embed/>
                  </p:oleObj>
                </mc:Choice>
                <mc:Fallback>
                  <p:oleObj r:id="rId3" imgW="594677" imgH="161861" progId="">
                    <p:embed/>
                    <p:pic>
                      <p:nvPicPr>
                        <p:cNvPr id="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457" y="1055274"/>
                          <a:ext cx="850732" cy="270285"/>
                        </a:xfrm>
                        <a:prstGeom prst="rect">
                          <a:avLst/>
                        </a:prstGeom>
                        <a:noFill/>
                        <a:ln>
                          <a:noFill/>
                        </a:ln>
                        <a:extLst/>
                      </p:spPr>
                    </p:pic>
                  </p:oleObj>
                </mc:Fallback>
              </mc:AlternateContent>
            </a:graphicData>
          </a:graphic>
        </p:graphicFrame>
      </p:grpSp>
    </p:spTree>
    <p:extLst>
      <p:ext uri="{BB962C8B-B14F-4D97-AF65-F5344CB8AC3E}">
        <p14:creationId xmlns:p14="http://schemas.microsoft.com/office/powerpoint/2010/main" val="3962735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9309" y="1259871"/>
            <a:ext cx="9424852" cy="2192908"/>
          </a:xfrm>
          <a:prstGeom prst="rect">
            <a:avLst/>
          </a:prstGeom>
        </p:spPr>
        <p:txBody>
          <a:bodyPr wrap="square">
            <a:spAutoFit/>
          </a:bodyPr>
          <a:lstStyle/>
          <a:p>
            <a:pPr algn="just">
              <a:lnSpc>
                <a:spcPct val="150000"/>
              </a:lnSpc>
              <a:spcAft>
                <a:spcPts val="0"/>
              </a:spcAft>
            </a:pP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同一反应在同一时间内，用不同物质来表示的反应速率可能不同，但反应速率的</a:t>
            </a:r>
            <a:r>
              <a:rPr lang="zh-CN" altLang="zh-CN" sz="32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数值之比</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等于这些物质在化学方程式中的</a:t>
            </a:r>
            <a:r>
              <a:rPr lang="zh-CN" altLang="zh-CN" sz="32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化学计量数之比</a:t>
            </a:r>
            <a:r>
              <a:rPr lang="zh-CN" altLang="zh-CN" sz="3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kern="100" dirty="0">
              <a:latin typeface="宋体" panose="02010600030101010101" pitchFamily="2" charset="-122"/>
              <a:ea typeface="宋体" panose="02010600030101010101" pitchFamily="2" charset="-122"/>
              <a:cs typeface="Courier New" panose="02070309020205020404" pitchFamily="49" charset="0"/>
            </a:endParaRPr>
          </a:p>
        </p:txBody>
      </p:sp>
      <p:sp>
        <p:nvSpPr>
          <p:cNvPr id="5" name="文本框 4"/>
          <p:cNvSpPr txBox="1"/>
          <p:nvPr/>
        </p:nvSpPr>
        <p:spPr>
          <a:xfrm>
            <a:off x="692331" y="379467"/>
            <a:ext cx="1423852" cy="646331"/>
          </a:xfrm>
          <a:prstGeom prst="rect">
            <a:avLst/>
          </a:prstGeom>
          <a:noFill/>
        </p:spPr>
        <p:txBody>
          <a:bodyPr wrap="square" rtlCol="0">
            <a:spAutoFit/>
          </a:bodyPr>
          <a:lstStyle/>
          <a:p>
            <a:r>
              <a:rPr lang="zh-CN" altLang="en-US" sz="3600" dirty="0"/>
              <a:t>结论</a:t>
            </a:r>
          </a:p>
        </p:txBody>
      </p:sp>
      <p:grpSp>
        <p:nvGrpSpPr>
          <p:cNvPr id="8" name="组合 7"/>
          <p:cNvGrpSpPr/>
          <p:nvPr/>
        </p:nvGrpSpPr>
        <p:grpSpPr>
          <a:xfrm>
            <a:off x="1180012" y="3920924"/>
            <a:ext cx="10681062" cy="1569660"/>
            <a:chOff x="1180012" y="3920924"/>
            <a:chExt cx="10681062" cy="1569660"/>
          </a:xfrm>
        </p:grpSpPr>
        <p:sp>
          <p:nvSpPr>
            <p:cNvPr id="6" name="矩形 5"/>
            <p:cNvSpPr/>
            <p:nvPr/>
          </p:nvSpPr>
          <p:spPr>
            <a:xfrm>
              <a:off x="1180012" y="3920924"/>
              <a:ext cx="10681062" cy="1569660"/>
            </a:xfrm>
            <a:prstGeom prst="rect">
              <a:avLst/>
            </a:prstGeom>
          </p:spPr>
          <p:txBody>
            <a:bodyPr wrap="square">
              <a:spAutoFit/>
            </a:bodyPr>
            <a:lstStyle/>
            <a:p>
              <a:pPr algn="just">
                <a:lnSpc>
                  <a:spcPct val="150000"/>
                </a:lnSpc>
                <a:spcAft>
                  <a:spcPts val="0"/>
                </a:spcAft>
              </a:pP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如在反应</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a</a:t>
              </a:r>
              <a:r>
                <a:rPr lang="en-US" altLang="zh-CN" sz="3200" kern="100" dirty="0" err="1">
                  <a:latin typeface="Times New Roman" panose="02020603050405020304" pitchFamily="18" charset="0"/>
                  <a:ea typeface="宋体" panose="02010600030101010101" pitchFamily="2" charset="-122"/>
                  <a:cs typeface="Courier New" panose="02070309020205020404" pitchFamily="49" charset="0"/>
                </a:rPr>
                <a:t>A</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(g)</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b</a:t>
              </a:r>
              <a:r>
                <a:rPr lang="en-US" altLang="zh-CN" sz="3200" kern="100" dirty="0" err="1">
                  <a:latin typeface="Times New Roman" panose="02020603050405020304" pitchFamily="18" charset="0"/>
                  <a:ea typeface="宋体" panose="02010600030101010101" pitchFamily="2" charset="-122"/>
                  <a:cs typeface="Courier New" panose="02070309020205020404" pitchFamily="49" charset="0"/>
                </a:rPr>
                <a:t>B</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(g)</a:t>
              </a:r>
              <a:r>
                <a:rPr lang="en-US" altLang="zh-CN" sz="3200" kern="100" dirty="0">
                  <a:latin typeface="ZBFH"/>
                  <a:ea typeface="宋体" panose="02010600030101010101" pitchFamily="2" charset="-122"/>
                  <a:cs typeface="Times New Roman" panose="02020603050405020304" pitchFamily="18" charset="0"/>
                </a:rPr>
                <a:t> </a:t>
              </a:r>
              <a:r>
                <a:rPr lang="en-US" altLang="zh-CN" sz="3200" kern="100" dirty="0" smtClean="0">
                  <a:latin typeface="ZBFH"/>
                  <a:ea typeface="宋体" panose="02010600030101010101" pitchFamily="2" charset="-122"/>
                  <a:cs typeface="Times New Roman" panose="02020603050405020304" pitchFamily="18" charset="0"/>
                </a:rPr>
                <a:t>     </a:t>
              </a:r>
              <a:r>
                <a:rPr lang="en-US" altLang="zh-CN" sz="3200" i="1" kern="100" dirty="0" err="1" smtClean="0">
                  <a:latin typeface="Times New Roman" panose="02020603050405020304" pitchFamily="18" charset="0"/>
                  <a:ea typeface="宋体" panose="02010600030101010101" pitchFamily="2" charset="-122"/>
                  <a:cs typeface="Courier New" panose="02070309020205020404" pitchFamily="49" charset="0"/>
                </a:rPr>
                <a:t>c</a:t>
              </a:r>
              <a:r>
                <a:rPr lang="en-US" altLang="zh-CN" sz="3200" kern="100" dirty="0" err="1" smtClean="0">
                  <a:latin typeface="Times New Roman" panose="02020603050405020304" pitchFamily="18" charset="0"/>
                  <a:ea typeface="宋体" panose="02010600030101010101" pitchFamily="2" charset="-122"/>
                  <a:cs typeface="Courier New" panose="02070309020205020404" pitchFamily="49" charset="0"/>
                </a:rPr>
                <a:t>C</a:t>
              </a:r>
              <a:r>
                <a:rPr lang="en-US" altLang="zh-CN" sz="3200" kern="100" dirty="0" smtClean="0">
                  <a:latin typeface="Times New Roman" panose="02020603050405020304" pitchFamily="18" charset="0"/>
                  <a:ea typeface="宋体" panose="02010600030101010101" pitchFamily="2" charset="-122"/>
                  <a:cs typeface="Courier New" panose="02070309020205020404" pitchFamily="49" charset="0"/>
                </a:rPr>
                <a:t>(g</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d</a:t>
              </a:r>
              <a:r>
                <a:rPr lang="en-US" altLang="zh-CN" sz="3200" kern="100" dirty="0" err="1">
                  <a:latin typeface="Times New Roman" panose="02020603050405020304" pitchFamily="18" charset="0"/>
                  <a:ea typeface="宋体" panose="02010600030101010101" pitchFamily="2" charset="-122"/>
                  <a:cs typeface="Courier New" panose="02070309020205020404" pitchFamily="49" charset="0"/>
                </a:rPr>
                <a:t>D</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(g)</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中，</a:t>
              </a:r>
              <a:r>
                <a:rPr lang="zh-CN" altLang="zh-CN" sz="3200" kern="100" dirty="0" smtClean="0">
                  <a:latin typeface="Times New Roman" panose="02020603050405020304" pitchFamily="18" charset="0"/>
                  <a:ea typeface="宋体" panose="02010600030101010101" pitchFamily="2" charset="-122"/>
                  <a:cs typeface="Times New Roman" panose="02020603050405020304" pitchFamily="18" charset="0"/>
                </a:rPr>
                <a:t>存在</a:t>
              </a:r>
              <a:r>
                <a:rPr lang="en-US" altLang="zh-CN" sz="32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3200" kern="100" dirty="0" smtClean="0">
                  <a:latin typeface="Times New Roman" panose="02020603050405020304" pitchFamily="18" charset="0"/>
                  <a:ea typeface="宋体" panose="02010600030101010101" pitchFamily="2" charset="-122"/>
                  <a:cs typeface="Courier New" panose="02070309020205020404" pitchFamily="49" charset="0"/>
                </a:rPr>
                <a:t>(A</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a:t>
              </a:r>
              <a:r>
                <a:rPr lang="en-US" altLang="zh-CN" sz="32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3200" kern="100" dirty="0" smtClean="0">
                  <a:latin typeface="Times New Roman" panose="02020603050405020304" pitchFamily="18" charset="0"/>
                  <a:ea typeface="宋体" panose="02010600030101010101" pitchFamily="2" charset="-122"/>
                  <a:cs typeface="Courier New" panose="02070309020205020404" pitchFamily="49" charset="0"/>
                </a:rPr>
                <a:t>(B</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a:t>
              </a:r>
              <a:r>
                <a:rPr lang="en-US" altLang="zh-CN" sz="32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3200" kern="100" dirty="0" smtClean="0">
                  <a:latin typeface="Times New Roman" panose="02020603050405020304" pitchFamily="18" charset="0"/>
                  <a:ea typeface="宋体" panose="02010600030101010101" pitchFamily="2" charset="-122"/>
                  <a:cs typeface="Courier New" panose="02070309020205020404" pitchFamily="49" charset="0"/>
                </a:rPr>
                <a:t>(C</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a:t>
              </a:r>
              <a:r>
                <a:rPr lang="en-US" altLang="zh-CN" sz="32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3200" kern="100" dirty="0" smtClean="0">
                  <a:latin typeface="Times New Roman" panose="02020603050405020304" pitchFamily="18" charset="0"/>
                  <a:ea typeface="宋体" panose="02010600030101010101" pitchFamily="2" charset="-122"/>
                  <a:cs typeface="Courier New" panose="02070309020205020404" pitchFamily="49" charset="0"/>
                </a:rPr>
                <a:t>(D</a:t>
              </a:r>
              <a:r>
                <a:rPr lang="en-US" altLang="zh-CN" sz="32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a</a:t>
              </a:r>
              <a:r>
                <a:rPr lang="en-US" altLang="zh-CN" sz="3200" kern="100" dirty="0" err="1">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b</a:t>
              </a:r>
              <a:r>
                <a:rPr lang="en-US" altLang="zh-CN" sz="3200" kern="100" dirty="0" err="1">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c</a:t>
              </a:r>
              <a:r>
                <a:rPr lang="en-US" altLang="zh-CN" sz="3200" kern="100" dirty="0" err="1">
                  <a:latin typeface="宋体" panose="02010600030101010101" pitchFamily="2" charset="-122"/>
                  <a:ea typeface="宋体" panose="02010600030101010101" pitchFamily="2" charset="-122"/>
                  <a:cs typeface="Times New Roman" panose="02020603050405020304" pitchFamily="18" charset="0"/>
                </a:rPr>
                <a:t>∶</a:t>
              </a:r>
              <a:r>
                <a:rPr lang="en-US" altLang="zh-CN" sz="3200" i="1" kern="100" dirty="0" err="1">
                  <a:latin typeface="Times New Roman" panose="02020603050405020304" pitchFamily="18" charset="0"/>
                  <a:ea typeface="宋体" panose="02010600030101010101" pitchFamily="2" charset="-122"/>
                  <a:cs typeface="Courier New" panose="02070309020205020404" pitchFamily="49" charset="0"/>
                </a:rPr>
                <a:t>d</a:t>
              </a:r>
              <a:endParaRPr lang="zh-CN" altLang="zh-CN" sz="3200" kern="100" dirty="0">
                <a:latin typeface="宋体" panose="02010600030101010101" pitchFamily="2" charset="-122"/>
                <a:ea typeface="宋体" panose="02010600030101010101" pitchFamily="2" charset="-122"/>
                <a:cs typeface="Courier New" panose="02070309020205020404" pitchFamily="49" charset="0"/>
              </a:endParaRPr>
            </a:p>
          </p:txBody>
        </p:sp>
        <p:graphicFrame>
          <p:nvGraphicFramePr>
            <p:cNvPr id="7" name="Object 12"/>
            <p:cNvGraphicFramePr>
              <a:graphicFrameLocks noChangeAspect="1"/>
            </p:cNvGraphicFramePr>
            <p:nvPr>
              <p:extLst>
                <p:ext uri="{D42A27DB-BD31-4B8C-83A1-F6EECF244321}">
                  <p14:modId xmlns:p14="http://schemas.microsoft.com/office/powerpoint/2010/main" val="1736729343"/>
                </p:ext>
              </p:extLst>
            </p:nvPr>
          </p:nvGraphicFramePr>
          <p:xfrm>
            <a:off x="6158389" y="4264389"/>
            <a:ext cx="914400" cy="290513"/>
          </p:xfrm>
          <a:graphic>
            <a:graphicData uri="http://schemas.openxmlformats.org/presentationml/2006/ole">
              <mc:AlternateContent xmlns:mc="http://schemas.openxmlformats.org/markup-compatibility/2006">
                <mc:Choice xmlns:v="urn:schemas-microsoft-com:vml" Requires="v">
                  <p:oleObj spid="_x0000_s2098" r:id="rId3" imgW="594677" imgH="161861" progId="">
                    <p:embed/>
                  </p:oleObj>
                </mc:Choice>
                <mc:Fallback>
                  <p:oleObj r:id="rId3" imgW="594677" imgH="161861" progId="">
                    <p:embed/>
                    <p:pic>
                      <p:nvPicPr>
                        <p:cNvPr id="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389" y="4264389"/>
                          <a:ext cx="914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026426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p:cNvSpPr txBox="1">
            <a:spLocks noChangeArrowheads="1"/>
          </p:cNvSpPr>
          <p:nvPr/>
        </p:nvSpPr>
        <p:spPr bwMode="auto">
          <a:xfrm>
            <a:off x="388167" y="639626"/>
            <a:ext cx="1920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smtClean="0">
                <a:latin typeface="Times New Roman" panose="02020603050405020304" pitchFamily="18" charset="0"/>
                <a:cs typeface="Times New Roman" panose="02020603050405020304" pitchFamily="18" charset="0"/>
              </a:rPr>
              <a:t>4.</a:t>
            </a:r>
            <a:r>
              <a:rPr lang="zh-CN" altLang="en-US" sz="3600" b="1" dirty="0" smtClean="0">
                <a:latin typeface="Times New Roman" panose="02020603050405020304" pitchFamily="18" charset="0"/>
                <a:cs typeface="Times New Roman" panose="02020603050405020304" pitchFamily="18" charset="0"/>
              </a:rPr>
              <a:t>注意：</a:t>
            </a:r>
            <a:endParaRPr lang="zh-CN" altLang="en-US" sz="3600" b="1" dirty="0">
              <a:latin typeface="Times New Roman" panose="02020603050405020304" pitchFamily="18" charset="0"/>
              <a:cs typeface="Times New Roman" panose="02020603050405020304" pitchFamily="18" charset="0"/>
            </a:endParaRPr>
          </a:p>
        </p:txBody>
      </p:sp>
      <p:sp>
        <p:nvSpPr>
          <p:cNvPr id="2" name="矩形 1"/>
          <p:cNvSpPr/>
          <p:nvPr/>
        </p:nvSpPr>
        <p:spPr>
          <a:xfrm>
            <a:off x="897617" y="1752817"/>
            <a:ext cx="10726013" cy="923330"/>
          </a:xfrm>
          <a:prstGeom prst="rect">
            <a:avLst/>
          </a:prstGeom>
        </p:spPr>
        <p:txBody>
          <a:bodyPr wrap="none">
            <a:spAutoFit/>
          </a:bodyPr>
          <a:lstStyle/>
          <a:p>
            <a:pPr>
              <a:lnSpc>
                <a:spcPct val="150000"/>
              </a:lnSpc>
            </a:pPr>
            <a:r>
              <a:rPr lang="zh-CN" altLang="en-US" sz="3600" dirty="0">
                <a:latin typeface="宋体" panose="02010600030101010101" pitchFamily="2" charset="-122"/>
                <a:ea typeface="宋体" panose="02010600030101010101" pitchFamily="2" charset="-122"/>
              </a:rPr>
              <a:t>①表示化学反应速率时必须</a:t>
            </a:r>
            <a:r>
              <a:rPr lang="zh-CN" altLang="en-US" sz="3600" dirty="0">
                <a:solidFill>
                  <a:srgbClr val="FF0000"/>
                </a:solidFill>
                <a:latin typeface="宋体" panose="02010600030101010101" pitchFamily="2" charset="-122"/>
                <a:ea typeface="宋体" panose="02010600030101010101" pitchFamily="2" charset="-122"/>
              </a:rPr>
              <a:t>指明具体物质</a:t>
            </a:r>
            <a:r>
              <a:rPr lang="zh-CN" altLang="en-US" sz="3600" dirty="0">
                <a:latin typeface="宋体" panose="02010600030101010101" pitchFamily="2" charset="-122"/>
                <a:ea typeface="宋体" panose="02010600030101010101" pitchFamily="2" charset="-122"/>
              </a:rPr>
              <a:t>。如 </a:t>
            </a:r>
            <a:r>
              <a:rPr lang="en-US" altLang="zh-CN" sz="3600" dirty="0" smtClean="0">
                <a:latin typeface="宋体" panose="02010600030101010101" pitchFamily="2" charset="-122"/>
                <a:ea typeface="宋体" panose="02010600030101010101" pitchFamily="2" charset="-122"/>
              </a:rPr>
              <a:t>v(O</a:t>
            </a:r>
            <a:r>
              <a:rPr lang="en-US" altLang="zh-CN" sz="3600" baseline="-25000" dirty="0" smtClean="0">
                <a:latin typeface="宋体" panose="02010600030101010101" pitchFamily="2" charset="-122"/>
                <a:ea typeface="宋体" panose="02010600030101010101" pitchFamily="2" charset="-122"/>
              </a:rPr>
              <a:t>2</a:t>
            </a:r>
            <a:r>
              <a:rPr lang="en-US" altLang="zh-CN" sz="3600" dirty="0">
                <a:latin typeface="宋体" panose="02010600030101010101" pitchFamily="2" charset="-122"/>
                <a:ea typeface="宋体" panose="02010600030101010101" pitchFamily="2" charset="-122"/>
              </a:rPr>
              <a:t>)</a:t>
            </a:r>
          </a:p>
        </p:txBody>
      </p:sp>
      <p:sp>
        <p:nvSpPr>
          <p:cNvPr id="3" name="矩形 2"/>
          <p:cNvSpPr/>
          <p:nvPr/>
        </p:nvSpPr>
        <p:spPr>
          <a:xfrm>
            <a:off x="897617" y="2865717"/>
            <a:ext cx="9761673" cy="1754326"/>
          </a:xfrm>
          <a:prstGeom prst="rect">
            <a:avLst/>
          </a:prstGeom>
        </p:spPr>
        <p:txBody>
          <a:bodyPr wrap="square">
            <a:spAutoFit/>
          </a:bodyPr>
          <a:lstStyle/>
          <a:p>
            <a:pPr>
              <a:lnSpc>
                <a:spcPct val="150000"/>
              </a:lnSpc>
            </a:pPr>
            <a:r>
              <a:rPr lang="zh-CN" altLang="en-US" sz="3600" dirty="0">
                <a:latin typeface="宋体" panose="02010600030101010101" pitchFamily="2" charset="-122"/>
                <a:ea typeface="宋体" panose="02010600030101010101" pitchFamily="2" charset="-122"/>
              </a:rPr>
              <a:t>②同一反应用不同物质表示化学反应速率时数值可能不同，但表示的</a:t>
            </a:r>
            <a:r>
              <a:rPr lang="zh-CN" altLang="en-US" sz="3600" dirty="0">
                <a:solidFill>
                  <a:srgbClr val="FF0000"/>
                </a:solidFill>
                <a:latin typeface="宋体" panose="02010600030101010101" pitchFamily="2" charset="-122"/>
                <a:ea typeface="宋体" panose="02010600030101010101" pitchFamily="2" charset="-122"/>
              </a:rPr>
              <a:t>意义是相同的。</a:t>
            </a:r>
            <a:endParaRPr lang="en-US" altLang="zh-CN" sz="3600" dirty="0">
              <a:solidFill>
                <a:srgbClr val="FF0000"/>
              </a:solidFill>
              <a:latin typeface="宋体" panose="02010600030101010101" pitchFamily="2" charset="-122"/>
              <a:ea typeface="宋体" panose="02010600030101010101" pitchFamily="2" charset="-122"/>
            </a:endParaRPr>
          </a:p>
        </p:txBody>
      </p:sp>
      <p:sp>
        <p:nvSpPr>
          <p:cNvPr id="4" name="矩形 3"/>
          <p:cNvSpPr/>
          <p:nvPr/>
        </p:nvSpPr>
        <p:spPr>
          <a:xfrm>
            <a:off x="897616" y="4809613"/>
            <a:ext cx="11054897" cy="1754326"/>
          </a:xfrm>
          <a:prstGeom prst="rect">
            <a:avLst/>
          </a:prstGeom>
        </p:spPr>
        <p:txBody>
          <a:bodyPr wrap="square">
            <a:spAutoFit/>
          </a:bodyPr>
          <a:lstStyle/>
          <a:p>
            <a:pPr>
              <a:lnSpc>
                <a:spcPct val="150000"/>
              </a:lnSpc>
            </a:pPr>
            <a:r>
              <a:rPr lang="zh-CN" altLang="en-US" sz="3600" dirty="0">
                <a:latin typeface="宋体" panose="02010600030101010101" pitchFamily="2" charset="-122"/>
                <a:ea typeface="宋体" panose="02010600030101010101" pitchFamily="2" charset="-122"/>
              </a:rPr>
              <a:t>③化学反应速率均取正值，且是某一段时间内的</a:t>
            </a:r>
            <a:r>
              <a:rPr lang="zh-CN" altLang="en-US" sz="3600" dirty="0">
                <a:solidFill>
                  <a:srgbClr val="FF0000"/>
                </a:solidFill>
                <a:latin typeface="宋体" panose="02010600030101010101" pitchFamily="2" charset="-122"/>
                <a:ea typeface="宋体" panose="02010600030101010101" pitchFamily="2" charset="-122"/>
              </a:rPr>
              <a:t>平均速率</a:t>
            </a:r>
            <a:r>
              <a:rPr lang="zh-CN" altLang="en-US" sz="3600" dirty="0">
                <a:latin typeface="宋体" panose="02010600030101010101" pitchFamily="2" charset="-122"/>
                <a:ea typeface="宋体" panose="02010600030101010101" pitchFamily="2" charset="-122"/>
              </a:rPr>
              <a:t>，而不是某一时刻的瞬时速度。</a:t>
            </a:r>
          </a:p>
        </p:txBody>
      </p:sp>
    </p:spTree>
    <p:extLst>
      <p:ext uri="{BB962C8B-B14F-4D97-AF65-F5344CB8AC3E}">
        <p14:creationId xmlns:p14="http://schemas.microsoft.com/office/powerpoint/2010/main" val="984840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701583" y="2743178"/>
            <a:ext cx="10937423"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600" dirty="0" smtClean="0">
                <a:latin typeface="宋体" panose="02010600030101010101" pitchFamily="2" charset="-122"/>
              </a:rPr>
              <a:t>⑤一般</a:t>
            </a:r>
            <a:r>
              <a:rPr lang="zh-CN" altLang="en-US" sz="3600" dirty="0">
                <a:latin typeface="宋体" panose="02010600030101010101" pitchFamily="2" charset="-122"/>
              </a:rPr>
              <a:t>不用</a:t>
            </a:r>
            <a:r>
              <a:rPr lang="zh-CN" altLang="en-US" sz="3600" dirty="0">
                <a:solidFill>
                  <a:srgbClr val="FF0000"/>
                </a:solidFill>
                <a:latin typeface="宋体" panose="02010600030101010101" pitchFamily="2" charset="-122"/>
              </a:rPr>
              <a:t>纯液体或者固体</a:t>
            </a:r>
            <a:r>
              <a:rPr lang="zh-CN" altLang="en-US" sz="3600" dirty="0">
                <a:latin typeface="宋体" panose="02010600030101010101" pitchFamily="2" charset="-122"/>
              </a:rPr>
              <a:t>来表示化学反应速率，他们的浓度为定值</a:t>
            </a:r>
            <a:r>
              <a:rPr lang="zh-CN" altLang="en-US" sz="3600" dirty="0" smtClean="0">
                <a:latin typeface="宋体" panose="02010600030101010101" pitchFamily="2" charset="-122"/>
              </a:rPr>
              <a:t>。</a:t>
            </a:r>
            <a:endParaRPr lang="zh-CN" altLang="en-US" sz="3600" dirty="0">
              <a:latin typeface="宋体" panose="02010600030101010101" pitchFamily="2" charset="-122"/>
            </a:endParaRPr>
          </a:p>
        </p:txBody>
      </p:sp>
      <p:sp>
        <p:nvSpPr>
          <p:cNvPr id="3" name="文本框 2"/>
          <p:cNvSpPr txBox="1"/>
          <p:nvPr/>
        </p:nvSpPr>
        <p:spPr>
          <a:xfrm>
            <a:off x="1794579" y="4789142"/>
            <a:ext cx="6983662" cy="646331"/>
          </a:xfrm>
          <a:prstGeom prst="rect">
            <a:avLst/>
          </a:prstGeom>
          <a:noFill/>
        </p:spPr>
        <p:txBody>
          <a:bodyPr wrap="square" rtlCol="0">
            <a:spAutoFit/>
          </a:bodyPr>
          <a:lstStyle/>
          <a:p>
            <a:r>
              <a:rPr lang="en-US" altLang="zh-CN" sz="3600" dirty="0" smtClean="0">
                <a:latin typeface="Times New Roman" panose="02020603050405020304" pitchFamily="18" charset="0"/>
                <a:cs typeface="Times New Roman" panose="02020603050405020304" pitchFamily="18" charset="0"/>
              </a:rPr>
              <a:t>C(s)+H</a:t>
            </a:r>
            <a:r>
              <a:rPr lang="en-US" altLang="zh-CN" sz="3600" baseline="-25000" dirty="0" smtClean="0">
                <a:latin typeface="Times New Roman" panose="02020603050405020304" pitchFamily="18" charset="0"/>
                <a:cs typeface="Times New Roman" panose="02020603050405020304" pitchFamily="18" charset="0"/>
              </a:rPr>
              <a:t>2</a:t>
            </a:r>
            <a:r>
              <a:rPr lang="en-US" altLang="zh-CN" sz="3600" dirty="0" smtClean="0">
                <a:latin typeface="Times New Roman" panose="02020603050405020304" pitchFamily="18" charset="0"/>
                <a:cs typeface="Times New Roman" panose="02020603050405020304" pitchFamily="18" charset="0"/>
              </a:rPr>
              <a:t>O(g) =CO(g)+H</a:t>
            </a:r>
            <a:r>
              <a:rPr lang="en-US" altLang="zh-CN" sz="3600" baseline="-25000" dirty="0" smtClean="0">
                <a:latin typeface="Times New Roman" panose="02020603050405020304" pitchFamily="18" charset="0"/>
                <a:cs typeface="Times New Roman" panose="02020603050405020304" pitchFamily="18" charset="0"/>
              </a:rPr>
              <a:t>2</a:t>
            </a:r>
            <a:r>
              <a:rPr lang="en-US" altLang="zh-CN" sz="3600" dirty="0" smtClean="0">
                <a:latin typeface="Times New Roman" panose="02020603050405020304" pitchFamily="18" charset="0"/>
                <a:cs typeface="Times New Roman" panose="02020603050405020304" pitchFamily="18" charset="0"/>
              </a:rPr>
              <a:t>(g)</a:t>
            </a:r>
            <a:endParaRPr lang="zh-CN" altLang="en-US" sz="3600" dirty="0">
              <a:latin typeface="Times New Roman" panose="02020603050405020304" pitchFamily="18" charset="0"/>
              <a:cs typeface="Times New Roman" panose="02020603050405020304" pitchFamily="18" charset="0"/>
            </a:endParaRPr>
          </a:p>
        </p:txBody>
      </p:sp>
      <p:sp>
        <p:nvSpPr>
          <p:cNvPr id="4" name="文本框 3"/>
          <p:cNvSpPr txBox="1">
            <a:spLocks noChangeArrowheads="1"/>
          </p:cNvSpPr>
          <p:nvPr/>
        </p:nvSpPr>
        <p:spPr bwMode="auto">
          <a:xfrm>
            <a:off x="701583" y="697214"/>
            <a:ext cx="10767604"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600" dirty="0" smtClean="0">
                <a:latin typeface="宋体" panose="02010600030101010101" pitchFamily="2" charset="-122"/>
              </a:rPr>
              <a:t>④</a:t>
            </a:r>
            <a:r>
              <a:rPr lang="zh-CN" altLang="en-US" sz="3600" dirty="0">
                <a:latin typeface="宋体" panose="02010600030101010101" pitchFamily="2" charset="-122"/>
              </a:rPr>
              <a:t>同一化学反应中，用不同反应物表示的反应</a:t>
            </a:r>
            <a:r>
              <a:rPr lang="zh-CN" altLang="en-US" sz="3600" dirty="0">
                <a:solidFill>
                  <a:srgbClr val="FF0000"/>
                </a:solidFill>
                <a:latin typeface="宋体" panose="02010600030101010101" pitchFamily="2" charset="-122"/>
              </a:rPr>
              <a:t>速率之比</a:t>
            </a:r>
            <a:r>
              <a:rPr lang="zh-CN" altLang="en-US" sz="3600" dirty="0">
                <a:latin typeface="宋体" panose="02010600030101010101" pitchFamily="2" charset="-122"/>
              </a:rPr>
              <a:t>等于方程式</a:t>
            </a:r>
            <a:r>
              <a:rPr lang="zh-CN" altLang="en-US" sz="3600" dirty="0" smtClean="0">
                <a:latin typeface="宋体" panose="02010600030101010101" pitchFamily="2" charset="-122"/>
              </a:rPr>
              <a:t>的各物质前的</a:t>
            </a:r>
            <a:r>
              <a:rPr lang="zh-CN" altLang="en-US" sz="3600" dirty="0" smtClean="0">
                <a:solidFill>
                  <a:srgbClr val="FF0000"/>
                </a:solidFill>
                <a:latin typeface="宋体" panose="02010600030101010101" pitchFamily="2" charset="-122"/>
              </a:rPr>
              <a:t>计量系数比</a:t>
            </a:r>
            <a:r>
              <a:rPr lang="zh-CN" altLang="en-US" sz="3600" dirty="0" smtClean="0">
                <a:latin typeface="宋体" panose="02010600030101010101" pitchFamily="2" charset="-122"/>
              </a:rPr>
              <a:t>。</a:t>
            </a:r>
            <a:endParaRPr lang="zh-CN" altLang="en-US" sz="3600" dirty="0">
              <a:latin typeface="宋体" panose="02010600030101010101" pitchFamily="2" charset="-122"/>
            </a:endParaRPr>
          </a:p>
        </p:txBody>
      </p:sp>
      <p:sp>
        <p:nvSpPr>
          <p:cNvPr id="5" name="文本框 4"/>
          <p:cNvSpPr txBox="1"/>
          <p:nvPr/>
        </p:nvSpPr>
        <p:spPr>
          <a:xfrm>
            <a:off x="1794579" y="5751439"/>
            <a:ext cx="7950312" cy="646331"/>
          </a:xfrm>
          <a:prstGeom prst="rect">
            <a:avLst/>
          </a:prstGeom>
          <a:noFill/>
        </p:spPr>
        <p:txBody>
          <a:bodyPr wrap="square" rtlCol="0">
            <a:spAutoFit/>
          </a:bodyPr>
          <a:lstStyle/>
          <a:p>
            <a:r>
              <a:rPr lang="en-US" altLang="zh-CN" sz="3600" dirty="0" smtClean="0">
                <a:latin typeface="Times New Roman" panose="02020603050405020304" pitchFamily="18" charset="0"/>
                <a:cs typeface="Times New Roman" panose="02020603050405020304" pitchFamily="18" charset="0"/>
              </a:rPr>
              <a:t>3CO(g)+Fe</a:t>
            </a:r>
            <a:r>
              <a:rPr lang="en-US" altLang="zh-CN" sz="3600" baseline="-25000" dirty="0" smtClean="0">
                <a:latin typeface="Times New Roman" panose="02020603050405020304" pitchFamily="18" charset="0"/>
                <a:cs typeface="Times New Roman" panose="02020603050405020304" pitchFamily="18" charset="0"/>
              </a:rPr>
              <a:t>2</a:t>
            </a:r>
            <a:r>
              <a:rPr lang="en-US" altLang="zh-CN" sz="3600" dirty="0" smtClean="0">
                <a:latin typeface="Times New Roman" panose="02020603050405020304" pitchFamily="18" charset="0"/>
                <a:cs typeface="Times New Roman" panose="02020603050405020304" pitchFamily="18" charset="0"/>
              </a:rPr>
              <a:t>O</a:t>
            </a:r>
            <a:r>
              <a:rPr lang="en-US" altLang="zh-CN" sz="3600" baseline="-25000" dirty="0" smtClean="0">
                <a:latin typeface="Times New Roman" panose="02020603050405020304" pitchFamily="18" charset="0"/>
                <a:cs typeface="Times New Roman" panose="02020603050405020304" pitchFamily="18" charset="0"/>
              </a:rPr>
              <a:t>3</a:t>
            </a:r>
            <a:r>
              <a:rPr lang="en-US" altLang="zh-CN" sz="3600" dirty="0" smtClean="0">
                <a:latin typeface="Times New Roman" panose="02020603050405020304" pitchFamily="18" charset="0"/>
                <a:cs typeface="Times New Roman" panose="02020603050405020304" pitchFamily="18" charset="0"/>
              </a:rPr>
              <a:t>(s) =3CO</a:t>
            </a:r>
            <a:r>
              <a:rPr lang="en-US" altLang="zh-CN" sz="3600" baseline="-25000" dirty="0" smtClean="0">
                <a:latin typeface="Times New Roman" panose="02020603050405020304" pitchFamily="18" charset="0"/>
                <a:cs typeface="Times New Roman" panose="02020603050405020304" pitchFamily="18" charset="0"/>
              </a:rPr>
              <a:t>2</a:t>
            </a:r>
            <a:r>
              <a:rPr lang="en-US" altLang="zh-CN" sz="3600" dirty="0" smtClean="0">
                <a:latin typeface="Times New Roman" panose="02020603050405020304" pitchFamily="18" charset="0"/>
                <a:cs typeface="Times New Roman" panose="02020603050405020304" pitchFamily="18" charset="0"/>
              </a:rPr>
              <a:t>(g)+H</a:t>
            </a:r>
            <a:r>
              <a:rPr lang="en-US" altLang="zh-CN" sz="3600" baseline="-25000" dirty="0" smtClean="0">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O </a:t>
            </a:r>
            <a:r>
              <a:rPr lang="en-US" altLang="zh-CN" sz="3600" dirty="0" smtClean="0">
                <a:latin typeface="Times New Roman" panose="02020603050405020304" pitchFamily="18" charset="0"/>
                <a:cs typeface="Times New Roman" panose="02020603050405020304" pitchFamily="18" charset="0"/>
              </a:rPr>
              <a:t>(g)</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804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350" y="1569165"/>
            <a:ext cx="12091852" cy="656846"/>
          </a:xfrm>
          <a:prstGeom prst="rect">
            <a:avLst/>
          </a:prstGeom>
        </p:spPr>
        <p:txBody>
          <a:bodyPr wrap="square">
            <a:spAutoFit/>
          </a:bodyPr>
          <a:lstStyle/>
          <a:p>
            <a:pPr algn="just">
              <a:lnSpc>
                <a:spcPct val="150000"/>
              </a:lnSpc>
              <a:spcAft>
                <a:spcPts val="0"/>
              </a:spcAft>
              <a:tabLst>
                <a:tab pos="2340610" algn="l"/>
              </a:tabLst>
            </a:pP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1)</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对于任何化学反应来说，反应速率越大，反应现象就越</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明显</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p:txBody>
      </p:sp>
      <p:sp>
        <p:nvSpPr>
          <p:cNvPr id="7" name="文本框 6"/>
          <p:cNvSpPr txBox="1"/>
          <p:nvPr/>
        </p:nvSpPr>
        <p:spPr>
          <a:xfrm>
            <a:off x="461156" y="380228"/>
            <a:ext cx="1724297" cy="523220"/>
          </a:xfrm>
          <a:prstGeom prst="rect">
            <a:avLst/>
          </a:prstGeom>
          <a:noFill/>
        </p:spPr>
        <p:txBody>
          <a:bodyPr wrap="square" rtlCol="0">
            <a:spAutoFit/>
          </a:bodyPr>
          <a:lstStyle/>
          <a:p>
            <a:r>
              <a:rPr lang="zh-CN" altLang="en-US" sz="2800" b="1" dirty="0" smtClean="0">
                <a:latin typeface="宋体" panose="02010600030101010101" pitchFamily="2" charset="-122"/>
                <a:ea typeface="宋体" panose="02010600030101010101" pitchFamily="2" charset="-122"/>
              </a:rPr>
              <a:t>判断题</a:t>
            </a:r>
            <a:endParaRPr lang="zh-CN" altLang="en-US" sz="2800" b="1" dirty="0">
              <a:latin typeface="宋体" panose="02010600030101010101" pitchFamily="2" charset="-122"/>
              <a:ea typeface="宋体" panose="02010600030101010101" pitchFamily="2" charset="-122"/>
            </a:endParaRPr>
          </a:p>
        </p:txBody>
      </p:sp>
      <p:sp>
        <p:nvSpPr>
          <p:cNvPr id="8" name="矩形 7"/>
          <p:cNvSpPr/>
          <p:nvPr/>
        </p:nvSpPr>
        <p:spPr>
          <a:xfrm>
            <a:off x="864471" y="4546511"/>
            <a:ext cx="8504251" cy="523220"/>
          </a:xfrm>
          <a:prstGeom prst="rect">
            <a:avLst/>
          </a:prstGeom>
        </p:spPr>
        <p:txBody>
          <a:bodyPr wrap="none">
            <a:spAutoFit/>
          </a:bodyPr>
          <a:lstStyle/>
          <a:p>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(3)</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根据反应速率的大小可以判断化学反应进行的快慢</a:t>
            </a:r>
            <a:endParaRPr lang="zh-CN" altLang="en-US" sz="2800" dirty="0"/>
          </a:p>
        </p:txBody>
      </p:sp>
      <p:sp>
        <p:nvSpPr>
          <p:cNvPr id="9" name="矩形 8"/>
          <p:cNvSpPr/>
          <p:nvPr/>
        </p:nvSpPr>
        <p:spPr>
          <a:xfrm>
            <a:off x="709350" y="2891728"/>
            <a:ext cx="11327529" cy="656846"/>
          </a:xfrm>
          <a:prstGeom prst="rect">
            <a:avLst/>
          </a:prstGeom>
        </p:spPr>
        <p:txBody>
          <a:bodyPr wrap="square">
            <a:spAutoFit/>
          </a:bodyPr>
          <a:lstStyle/>
          <a:p>
            <a:pPr algn="just">
              <a:lnSpc>
                <a:spcPct val="150000"/>
              </a:lnSpc>
              <a:spcAft>
                <a:spcPts val="0"/>
              </a:spcAft>
              <a:tabLst>
                <a:tab pos="2340610" algn="l"/>
              </a:tabLst>
            </a:pP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化学反应速率为</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0.8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·s</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是指</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1 s</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时某物质的浓度为</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0.8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smtClean="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790269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8307" y="1000929"/>
            <a:ext cx="9518470" cy="1476435"/>
            <a:chOff x="735874" y="4178802"/>
            <a:chExt cx="9518470" cy="1476435"/>
          </a:xfrm>
        </p:grpSpPr>
        <p:sp>
          <p:nvSpPr>
            <p:cNvPr id="5" name="矩形 4"/>
            <p:cNvSpPr/>
            <p:nvPr/>
          </p:nvSpPr>
          <p:spPr>
            <a:xfrm>
              <a:off x="735874" y="4270242"/>
              <a:ext cx="9518470" cy="1384995"/>
            </a:xfrm>
            <a:prstGeom prst="rect">
              <a:avLst/>
            </a:prstGeom>
          </p:spPr>
          <p:txBody>
            <a:bodyPr wrap="square">
              <a:spAutoFit/>
            </a:bodyPr>
            <a:lstStyle/>
            <a:p>
              <a:pPr algn="just">
                <a:lnSpc>
                  <a:spcPct val="150000"/>
                </a:lnSpc>
                <a:spcAft>
                  <a:spcPts val="0"/>
                </a:spcAft>
              </a:pPr>
              <a:r>
                <a:rPr lang="zh-CN" altLang="en-US" sz="28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4</a:t>
              </a:r>
              <a:r>
                <a:rPr lang="zh-CN" altLang="en-US" sz="2800" kern="100" dirty="0" smtClean="0">
                  <a:latin typeface="宋体" panose="02010600030101010101" pitchFamily="2" charset="-122"/>
                  <a:ea typeface="宋体" panose="02010600030101010101" pitchFamily="2" charset="-122"/>
                  <a:cs typeface="Times New Roman" panose="02020603050405020304" pitchFamily="18" charset="0"/>
                </a:rPr>
                <a:t>）</a:t>
              </a:r>
              <a:r>
                <a:rPr lang="zh-CN" altLang="zh-CN" sz="2800" kern="100" dirty="0" smtClean="0">
                  <a:latin typeface="宋体" panose="02010600030101010101" pitchFamily="2" charset="-122"/>
                  <a:ea typeface="宋体" panose="02010600030101010101" pitchFamily="2" charset="-122"/>
                  <a:cs typeface="Times New Roman" panose="02020603050405020304" pitchFamily="18" charset="0"/>
                </a:rPr>
                <a:t>由</a:t>
              </a: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       </a:t>
              </a:r>
              <a:r>
                <a:rPr lang="zh-CN" altLang="zh-CN" sz="2800" kern="100" dirty="0" smtClean="0">
                  <a:latin typeface="宋体" panose="02010600030101010101" pitchFamily="2" charset="-122"/>
                  <a:ea typeface="宋体" panose="02010600030101010101" pitchFamily="2" charset="-122"/>
                  <a:cs typeface="Times New Roman" panose="02020603050405020304" pitchFamily="18" charset="0"/>
                </a:rPr>
                <a:t>计算</a:t>
              </a:r>
              <a:r>
                <a:rPr lang="zh-CN" altLang="zh-CN" sz="2800" kern="100" dirty="0">
                  <a:latin typeface="宋体" panose="02010600030101010101" pitchFamily="2" charset="-122"/>
                  <a:ea typeface="宋体" panose="02010600030101010101" pitchFamily="2" charset="-122"/>
                  <a:cs typeface="Times New Roman" panose="02020603050405020304" pitchFamily="18" charset="0"/>
                </a:rPr>
                <a:t>平均速率，用反应物表示为正值，用生成物表示为</a:t>
              </a:r>
              <a:r>
                <a:rPr lang="zh-CN" altLang="zh-CN" sz="2800" kern="100" dirty="0" smtClean="0">
                  <a:latin typeface="宋体" panose="02010600030101010101" pitchFamily="2" charset="-122"/>
                  <a:ea typeface="宋体" panose="02010600030101010101" pitchFamily="2" charset="-122"/>
                  <a:cs typeface="Times New Roman" panose="02020603050405020304" pitchFamily="18" charset="0"/>
                </a:rPr>
                <a:t>负值</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矩形 5"/>
                <p:cNvSpPr/>
                <p:nvPr/>
              </p:nvSpPr>
              <p:spPr>
                <a:xfrm>
                  <a:off x="2070259" y="4178802"/>
                  <a:ext cx="132767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𝑣</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i="1">
                                <a:latin typeface="Cambria Math" panose="02040503050406030204" pitchFamily="18" charset="0"/>
                              </a:rPr>
                              <m:t>Δc</m:t>
                            </m:r>
                          </m:num>
                          <m:den>
                            <m:r>
                              <a:rPr lang="zh-CN" altLang="en-US" sz="2800" i="1">
                                <a:latin typeface="Cambria Math" panose="02040503050406030204" pitchFamily="18" charset="0"/>
                              </a:rPr>
                              <m:t>𝛥</m:t>
                            </m:r>
                            <m:r>
                              <m:rPr>
                                <m:nor/>
                              </m:rPr>
                              <a:rPr lang="zh-CN" altLang="en-US" sz="2800" i="1">
                                <a:latin typeface="Cambria Math" panose="02040503050406030204" pitchFamily="18" charset="0"/>
                              </a:rPr>
                              <m:t>t</m:t>
                            </m:r>
                          </m:den>
                        </m:f>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070259" y="4178802"/>
                  <a:ext cx="1327671" cy="901785"/>
                </a:xfrm>
                <a:prstGeom prst="rect">
                  <a:avLst/>
                </a:prstGeom>
                <a:blipFill>
                  <a:blip r:embed="rId2"/>
                  <a:stretch>
                    <a:fillRect/>
                  </a:stretch>
                </a:blipFill>
              </p:spPr>
              <p:txBody>
                <a:bodyPr/>
                <a:lstStyle/>
                <a:p>
                  <a:r>
                    <a:rPr lang="zh-CN" altLang="en-US">
                      <a:noFill/>
                    </a:rPr>
                    <a:t> </a:t>
                  </a:r>
                </a:p>
              </p:txBody>
            </p:sp>
          </mc:Fallback>
        </mc:AlternateContent>
      </p:grpSp>
      <p:sp>
        <p:nvSpPr>
          <p:cNvPr id="7" name="矩形 6"/>
          <p:cNvSpPr/>
          <p:nvPr/>
        </p:nvSpPr>
        <p:spPr>
          <a:xfrm>
            <a:off x="618307" y="3388357"/>
            <a:ext cx="10929258" cy="1384995"/>
          </a:xfrm>
          <a:prstGeom prst="rect">
            <a:avLst/>
          </a:prstGeom>
        </p:spPr>
        <p:txBody>
          <a:bodyPr wrap="square">
            <a:spAutoFit/>
          </a:bodyPr>
          <a:lstStyle/>
          <a:p>
            <a:pPr>
              <a:lnSpc>
                <a:spcPct val="150000"/>
              </a:lnSpc>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(5)</a:t>
            </a:r>
            <a:r>
              <a:rPr lang="zh-CN" altLang="zh-CN" sz="2800" kern="100" dirty="0" smtClean="0">
                <a:latin typeface="宋体" panose="02010600030101010101" pitchFamily="2" charset="-122"/>
                <a:ea typeface="宋体" panose="02010600030101010101" pitchFamily="2" charset="-122"/>
                <a:cs typeface="Times New Roman" panose="02020603050405020304" pitchFamily="18" charset="0"/>
              </a:rPr>
              <a:t>同</a:t>
            </a:r>
            <a:r>
              <a:rPr lang="zh-CN" altLang="zh-CN" sz="2800" kern="100" dirty="0">
                <a:latin typeface="宋体" panose="02010600030101010101" pitchFamily="2" charset="-122"/>
                <a:ea typeface="宋体" panose="02010600030101010101" pitchFamily="2" charset="-122"/>
                <a:cs typeface="Times New Roman" panose="02020603050405020304" pitchFamily="18" charset="0"/>
              </a:rPr>
              <a:t>一化学反应，相同条件下用不同物质表示的反应速率，数值越大，表示化学反应速率越</a:t>
            </a:r>
            <a:r>
              <a:rPr lang="zh-CN" altLang="zh-CN" sz="2800" kern="100" dirty="0" smtClean="0">
                <a:latin typeface="宋体" panose="02010600030101010101" pitchFamily="2" charset="-122"/>
                <a:ea typeface="宋体" panose="02010600030101010101" pitchFamily="2" charset="-122"/>
                <a:cs typeface="Times New Roman" panose="02020603050405020304" pitchFamily="18" charset="0"/>
              </a:rPr>
              <a:t>快</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02685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20491"/>
            <a:ext cx="12522980" cy="13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在</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2 L</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的密闭容器中发生反应后各物质的物质的量随时间变化的曲线如图所示。</a:t>
            </a:r>
            <a:endParaRPr kumimoji="0" lang="zh-CN"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pic>
        <p:nvPicPr>
          <p:cNvPr id="3073" name="Picture 1" descr="F:\2011.12.3整理后化学\7-1.T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470097" y="773073"/>
            <a:ext cx="4511950" cy="25726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98819" y="1784891"/>
            <a:ext cx="11203106"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回答下列问题：</a:t>
            </a:r>
            <a:endParaRPr kumimoji="0" lang="zh-CN" altLang="zh-CN"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(1)</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该反应的反应物和生成物分别是</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________________________________</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反应方程式为</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_______________________________________________</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(2)0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10 s</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的平均反应速率</a:t>
            </a:r>
            <a:r>
              <a:rPr kumimoji="0" lang="en-US" altLang="zh-CN" sz="2800" b="0" i="1" u="none" strike="noStrike" cap="none" normalizeH="0" baseline="0" dirty="0" smtClean="0">
                <a:ln>
                  <a:noFill/>
                </a:ln>
                <a:solidFill>
                  <a:schemeClr val="tx1"/>
                </a:solidFill>
                <a:effectLst/>
                <a:latin typeface="Book Antiqua" panose="02040602050305030304" pitchFamily="18" charset="0"/>
                <a:ea typeface="仿宋_GB2312"/>
                <a:cs typeface="Times New Roman" panose="02020603050405020304" pitchFamily="18" charset="0"/>
              </a:rPr>
              <a:t>v</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(H</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仿宋_GB2312"/>
                <a:cs typeface="Times New Roman" panose="02020603050405020304" pitchFamily="18" charset="0"/>
              </a:rPr>
              <a:t>2</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_____________________________</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(3)</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能否用</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I</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仿宋_GB2312"/>
                <a:cs typeface="Times New Roman" panose="02020603050405020304" pitchFamily="18" charset="0"/>
              </a:rPr>
              <a:t>2</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(s)</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的物质的量变化量来表示该反应的速率？</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________(</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填</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能</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或</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否</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仿宋_GB231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4" name="矩形 3"/>
          <p:cNvSpPr/>
          <p:nvPr/>
        </p:nvSpPr>
        <p:spPr>
          <a:xfrm>
            <a:off x="1425798" y="3084066"/>
            <a:ext cx="1903085" cy="523220"/>
          </a:xfrm>
          <a:prstGeom prst="rect">
            <a:avLst/>
          </a:prstGeom>
        </p:spPr>
        <p:txBody>
          <a:bodyPr wrap="none">
            <a:spAutoFit/>
          </a:bodyPr>
          <a:lstStyle/>
          <a:p>
            <a:r>
              <a:rPr lang="en-US" altLang="zh-CN" sz="2800" kern="100" dirty="0">
                <a:solidFill>
                  <a:srgbClr val="FF0000"/>
                </a:solidFill>
                <a:latin typeface="Times New Roman" panose="02020603050405020304" pitchFamily="18" charset="0"/>
                <a:ea typeface="宋体" panose="02010600030101010101" pitchFamily="2" charset="-122"/>
              </a:rPr>
              <a:t>H</a:t>
            </a:r>
            <a:r>
              <a:rPr lang="en-US" altLang="zh-CN" sz="2800" kern="100" baseline="-25000" dirty="0">
                <a:solidFill>
                  <a:srgbClr val="FF0000"/>
                </a:solidFill>
                <a:latin typeface="Times New Roman" panose="02020603050405020304" pitchFamily="18" charset="0"/>
                <a:ea typeface="宋体" panose="02010600030101010101" pitchFamily="2" charset="-122"/>
              </a:rPr>
              <a:t>2</a:t>
            </a:r>
            <a:r>
              <a:rPr lang="zh-CN" altLang="zh-CN" sz="28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kern="100" dirty="0">
                <a:solidFill>
                  <a:srgbClr val="FF0000"/>
                </a:solidFill>
                <a:latin typeface="Times New Roman" panose="02020603050405020304" pitchFamily="18" charset="0"/>
                <a:ea typeface="宋体" panose="02010600030101010101" pitchFamily="2" charset="-122"/>
              </a:rPr>
              <a:t>I</a:t>
            </a:r>
            <a:r>
              <a:rPr lang="en-US" altLang="zh-CN" sz="2800" kern="100" baseline="-25000" dirty="0">
                <a:solidFill>
                  <a:srgbClr val="FF0000"/>
                </a:solidFill>
                <a:latin typeface="Times New Roman" panose="02020603050405020304" pitchFamily="18" charset="0"/>
                <a:ea typeface="宋体" panose="02010600030101010101" pitchFamily="2" charset="-122"/>
              </a:rPr>
              <a:t>2</a:t>
            </a:r>
            <a:r>
              <a:rPr lang="zh-CN" altLang="zh-CN" sz="28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solidFill>
                  <a:srgbClr val="FF0000"/>
                </a:solidFill>
                <a:latin typeface="Times New Roman" panose="02020603050405020304" pitchFamily="18" charset="0"/>
                <a:ea typeface="宋体" panose="02010600030101010101" pitchFamily="2" charset="-122"/>
              </a:rPr>
              <a:t>HI</a:t>
            </a:r>
            <a:endParaRPr lang="zh-CN" altLang="en-US" sz="2800" dirty="0">
              <a:solidFill>
                <a:srgbClr val="FF0000"/>
              </a:solidFill>
            </a:endParaRPr>
          </a:p>
        </p:txBody>
      </p:sp>
      <p:sp>
        <p:nvSpPr>
          <p:cNvPr id="9" name="矩形 8"/>
          <p:cNvSpPr/>
          <p:nvPr/>
        </p:nvSpPr>
        <p:spPr>
          <a:xfrm>
            <a:off x="6432708" y="4381429"/>
            <a:ext cx="2791149" cy="576248"/>
          </a:xfrm>
          <a:prstGeom prst="rect">
            <a:avLst/>
          </a:prstGeom>
        </p:spPr>
        <p:txBody>
          <a:bodyPr wrap="none">
            <a:spAutoFit/>
          </a:bodyPr>
          <a:lstStyle/>
          <a:p>
            <a:pPr algn="just">
              <a:lnSpc>
                <a:spcPct val="150000"/>
              </a:lnSpc>
              <a:spcAft>
                <a:spcPts val="0"/>
              </a:spcAft>
            </a:pPr>
            <a:r>
              <a:rPr lang="en-US" altLang="zh-CN" sz="2400" kern="100" dirty="0">
                <a:solidFill>
                  <a:srgbClr val="FF0000"/>
                </a:solidFill>
                <a:latin typeface="Times New Roman" panose="02020603050405020304" pitchFamily="18" charset="0"/>
                <a:ea typeface="宋体" panose="02010600030101010101" pitchFamily="2" charset="-122"/>
                <a:cs typeface="Courier New" panose="02070309020205020404" pitchFamily="49" charset="0"/>
              </a:rPr>
              <a:t>0.039 5 </a:t>
            </a:r>
            <a:r>
              <a:rPr lang="en-US" altLang="zh-CN" sz="2400" kern="100" dirty="0" err="1">
                <a:solidFill>
                  <a:srgbClr val="FF0000"/>
                </a:solidFill>
                <a:latin typeface="Times New Roman" panose="02020603050405020304" pitchFamily="18" charset="0"/>
                <a:ea typeface="宋体" panose="02010600030101010101" pitchFamily="2" charset="-122"/>
                <a:cs typeface="Courier New" panose="02070309020205020404" pitchFamily="49" charset="0"/>
              </a:rPr>
              <a:t>mol·L</a:t>
            </a:r>
            <a:r>
              <a:rPr lang="zh-CN" altLang="zh-CN" sz="2400" kern="100"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baseline="30000" dirty="0">
                <a:solidFill>
                  <a:srgbClr val="FF0000"/>
                </a:solidFill>
                <a:latin typeface="Times New Roman" panose="02020603050405020304" pitchFamily="18" charset="0"/>
                <a:ea typeface="宋体" panose="02010600030101010101" pitchFamily="2" charset="-122"/>
                <a:cs typeface="Courier New" panose="02070309020205020404" pitchFamily="49" charset="0"/>
              </a:rPr>
              <a:t>1</a:t>
            </a:r>
            <a:r>
              <a:rPr lang="en-US" altLang="zh-CN" sz="2400" kern="100" dirty="0">
                <a:solidFill>
                  <a:srgbClr val="FF0000"/>
                </a:solidFill>
                <a:latin typeface="Times New Roman" panose="02020603050405020304" pitchFamily="18" charset="0"/>
                <a:ea typeface="宋体" panose="02010600030101010101" pitchFamily="2" charset="-122"/>
                <a:cs typeface="Courier New" panose="02070309020205020404" pitchFamily="49" charset="0"/>
              </a:rPr>
              <a:t>·s</a:t>
            </a:r>
            <a:r>
              <a:rPr lang="zh-CN" altLang="zh-CN" sz="2400" kern="100"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baseline="30000" dirty="0">
                <a:solidFill>
                  <a:srgbClr val="FF0000"/>
                </a:solidFill>
                <a:latin typeface="Times New Roman" panose="02020603050405020304" pitchFamily="18" charset="0"/>
                <a:ea typeface="宋体" panose="02010600030101010101" pitchFamily="2" charset="-122"/>
                <a:cs typeface="Courier New" panose="02070309020205020404" pitchFamily="49" charset="0"/>
              </a:rPr>
              <a:t>1</a:t>
            </a:r>
            <a:endParaRPr lang="zh-CN" altLang="zh-CN" sz="2400" kern="100" dirty="0">
              <a:solidFill>
                <a:srgbClr val="FF0000"/>
              </a:solidFill>
              <a:latin typeface="宋体" panose="02010600030101010101" pitchFamily="2" charset="-122"/>
              <a:ea typeface="宋体" panose="02010600030101010101" pitchFamily="2" charset="-122"/>
              <a:cs typeface="Courier New" panose="02070309020205020404" pitchFamily="49" charset="0"/>
            </a:endParaRPr>
          </a:p>
        </p:txBody>
      </p:sp>
      <p:sp>
        <p:nvSpPr>
          <p:cNvPr id="10" name="矩形 9"/>
          <p:cNvSpPr/>
          <p:nvPr/>
        </p:nvSpPr>
        <p:spPr>
          <a:xfrm>
            <a:off x="9223857" y="5150300"/>
            <a:ext cx="492443" cy="461665"/>
          </a:xfrm>
          <a:prstGeom prst="rect">
            <a:avLst/>
          </a:prstGeom>
        </p:spPr>
        <p:txBody>
          <a:bodyPr wrap="none">
            <a:spAutoFit/>
          </a:bodyPr>
          <a:lstStyle/>
          <a:p>
            <a:r>
              <a:rPr lang="zh-CN" altLang="zh-CN" sz="2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否</a:t>
            </a:r>
            <a:endParaRPr lang="zh-CN" altLang="en-US" sz="2400" dirty="0">
              <a:solidFill>
                <a:srgbClr val="FF0000"/>
              </a:solidFill>
            </a:endParaRPr>
          </a:p>
        </p:txBody>
      </p:sp>
      <p:grpSp>
        <p:nvGrpSpPr>
          <p:cNvPr id="11" name="组合 10"/>
          <p:cNvGrpSpPr/>
          <p:nvPr/>
        </p:nvGrpSpPr>
        <p:grpSpPr>
          <a:xfrm>
            <a:off x="4519747" y="3795754"/>
            <a:ext cx="6204857" cy="461665"/>
            <a:chOff x="4493622" y="379467"/>
            <a:chExt cx="6204857" cy="461665"/>
          </a:xfrm>
        </p:grpSpPr>
        <p:sp>
          <p:nvSpPr>
            <p:cNvPr id="12" name="文本框 11"/>
            <p:cNvSpPr txBox="1"/>
            <p:nvPr/>
          </p:nvSpPr>
          <p:spPr>
            <a:xfrm>
              <a:off x="4493622" y="379467"/>
              <a:ext cx="6204857" cy="461665"/>
            </a:xfrm>
            <a:prstGeom prst="rect">
              <a:avLst/>
            </a:prstGeom>
            <a:noFill/>
          </p:spPr>
          <p:txBody>
            <a:bodyPr wrap="square" rtlCol="0">
              <a:spAutoFit/>
            </a:bodyPr>
            <a:lstStyle/>
            <a:p>
              <a:r>
                <a:rPr lang="en-US" altLang="zh-CN" sz="24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a:t>
              </a:r>
              <a:r>
                <a:rPr lang="en-US" altLang="zh-CN" sz="2400"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(g)+I</a:t>
              </a:r>
              <a:r>
                <a:rPr lang="en-US" altLang="zh-CN" sz="2400"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2HI(g)</a:t>
              </a:r>
              <a:endPar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75114545"/>
                </p:ext>
              </p:extLst>
            </p:nvPr>
          </p:nvGraphicFramePr>
          <p:xfrm>
            <a:off x="5891347" y="503477"/>
            <a:ext cx="769212" cy="290513"/>
          </p:xfrm>
          <a:graphic>
            <a:graphicData uri="http://schemas.openxmlformats.org/presentationml/2006/ole">
              <mc:AlternateContent xmlns:mc="http://schemas.openxmlformats.org/markup-compatibility/2006">
                <mc:Choice xmlns:v="urn:schemas-microsoft-com:vml" Requires="v">
                  <p:oleObj spid="_x0000_s3119" r:id="rId5" imgW="594677" imgH="161861" progId="">
                    <p:embed/>
                  </p:oleObj>
                </mc:Choice>
                <mc:Fallback>
                  <p:oleObj r:id="rId5" imgW="594677" imgH="161861" progId="">
                    <p:embed/>
                    <p:pic>
                      <p:nvPicPr>
                        <p:cNvPr id="8"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1347" y="503477"/>
                          <a:ext cx="769212" cy="290513"/>
                        </a:xfrm>
                        <a:prstGeom prst="rect">
                          <a:avLst/>
                        </a:prstGeom>
                        <a:noFill/>
                        <a:ln>
                          <a:noFill/>
                        </a:ln>
                        <a:extLst/>
                      </p:spPr>
                    </p:pic>
                  </p:oleObj>
                </mc:Fallback>
              </mc:AlternateContent>
            </a:graphicData>
          </a:graphic>
        </p:graphicFrame>
      </p:grpSp>
    </p:spTree>
    <p:extLst>
      <p:ext uri="{BB962C8B-B14F-4D97-AF65-F5344CB8AC3E}">
        <p14:creationId xmlns:p14="http://schemas.microsoft.com/office/powerpoint/2010/main" val="1988882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1378"/>
          <p:cNvSpPr txBox="1">
            <a:spLocks noChangeArrowheads="1"/>
          </p:cNvSpPr>
          <p:nvPr/>
        </p:nvSpPr>
        <p:spPr bwMode="auto">
          <a:xfrm>
            <a:off x="844730" y="1445623"/>
            <a:ext cx="1003662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dirty="0" smtClean="0">
                <a:solidFill>
                  <a:srgbClr val="000000"/>
                </a:solidFill>
                <a:latin typeface="Times New Roman" panose="02020603050405020304" pitchFamily="18" charset="0"/>
                <a:cs typeface="Times New Roman" panose="02020603050405020304" pitchFamily="18" charset="0"/>
              </a:rPr>
              <a:t>已知 </a:t>
            </a:r>
            <a:r>
              <a:rPr lang="en-US" altLang="zh-CN" sz="2800" dirty="0">
                <a:solidFill>
                  <a:srgbClr val="000000"/>
                </a:solidFill>
                <a:latin typeface="Times New Roman" panose="02020603050405020304" pitchFamily="18" charset="0"/>
                <a:cs typeface="Times New Roman" panose="02020603050405020304" pitchFamily="18" charset="0"/>
              </a:rPr>
              <a:t>4NH</a:t>
            </a:r>
            <a:r>
              <a:rPr lang="en-US" altLang="zh-CN" sz="2800" baseline="-25000" dirty="0">
                <a:solidFill>
                  <a:srgbClr val="000000"/>
                </a:solidFill>
                <a:latin typeface="Times New Roman" panose="02020603050405020304" pitchFamily="18" charset="0"/>
                <a:cs typeface="Times New Roman" panose="02020603050405020304" pitchFamily="18" charset="0"/>
              </a:rPr>
              <a:t>3</a:t>
            </a:r>
            <a:r>
              <a:rPr lang="en-US" altLang="zh-CN" sz="2800" dirty="0">
                <a:solidFill>
                  <a:srgbClr val="000000"/>
                </a:solidFill>
                <a:latin typeface="Times New Roman" panose="02020603050405020304" pitchFamily="18" charset="0"/>
                <a:cs typeface="Times New Roman" panose="02020603050405020304" pitchFamily="18" charset="0"/>
              </a:rPr>
              <a:t>+5O</a:t>
            </a:r>
            <a:r>
              <a:rPr lang="en-US" altLang="zh-CN" sz="2800" baseline="-25000" dirty="0">
                <a:solidFill>
                  <a:srgbClr val="000000"/>
                </a:solidFill>
                <a:latin typeface="Times New Roman" panose="02020603050405020304" pitchFamily="18" charset="0"/>
                <a:cs typeface="Times New Roman" panose="02020603050405020304" pitchFamily="18" charset="0"/>
              </a:rPr>
              <a:t>2</a:t>
            </a:r>
            <a:r>
              <a:rPr lang="en-US" altLang="zh-CN" sz="2800" dirty="0">
                <a:solidFill>
                  <a:srgbClr val="000000"/>
                </a:solidFill>
                <a:latin typeface="Times New Roman" panose="02020603050405020304" pitchFamily="18" charset="0"/>
                <a:cs typeface="Times New Roman" panose="02020603050405020304" pitchFamily="18" charset="0"/>
              </a:rPr>
              <a:t>=4NO+6H</a:t>
            </a:r>
            <a:r>
              <a:rPr lang="en-US" altLang="zh-CN" sz="2800" baseline="-25000" dirty="0">
                <a:solidFill>
                  <a:srgbClr val="000000"/>
                </a:solidFill>
                <a:latin typeface="Times New Roman" panose="02020603050405020304" pitchFamily="18" charset="0"/>
                <a:cs typeface="Times New Roman" panose="02020603050405020304" pitchFamily="18" charset="0"/>
              </a:rPr>
              <a:t>2</a:t>
            </a:r>
            <a:r>
              <a:rPr lang="en-US" altLang="zh-CN" sz="2800" dirty="0">
                <a:solidFill>
                  <a:srgbClr val="000000"/>
                </a:solidFill>
                <a:latin typeface="Times New Roman" panose="02020603050405020304" pitchFamily="18" charset="0"/>
                <a:cs typeface="Times New Roman" panose="02020603050405020304" pitchFamily="18" charset="0"/>
              </a:rPr>
              <a:t>O,</a:t>
            </a:r>
            <a:r>
              <a:rPr lang="zh-CN" altLang="en-US" sz="2800" dirty="0">
                <a:solidFill>
                  <a:srgbClr val="000000"/>
                </a:solidFill>
                <a:latin typeface="Times New Roman" panose="02020603050405020304" pitchFamily="18" charset="0"/>
                <a:cs typeface="Times New Roman" panose="02020603050405020304" pitchFamily="18" charset="0"/>
              </a:rPr>
              <a:t>则下列关系式正确的</a:t>
            </a:r>
            <a:r>
              <a:rPr lang="zh-CN" altLang="en-US" sz="2800" dirty="0" smtClean="0">
                <a:solidFill>
                  <a:srgbClr val="000000"/>
                </a:solidFill>
                <a:latin typeface="Times New Roman" panose="02020603050405020304" pitchFamily="18" charset="0"/>
                <a:cs typeface="Times New Roman" panose="02020603050405020304" pitchFamily="18" charset="0"/>
              </a:rPr>
              <a:t>是</a:t>
            </a:r>
            <a:r>
              <a:rPr lang="en-US" altLang="zh-CN" sz="2800" dirty="0" smtClean="0">
                <a:solidFill>
                  <a:srgbClr val="000000"/>
                </a:solidFill>
                <a:latin typeface="Times New Roman" panose="02020603050405020304" pitchFamily="18" charset="0"/>
                <a:cs typeface="Times New Roman" panose="02020603050405020304" pitchFamily="18" charset="0"/>
              </a:rPr>
              <a:t>(         )</a:t>
            </a:r>
          </a:p>
          <a:p>
            <a:pPr>
              <a:spcBef>
                <a:spcPct val="50000"/>
              </a:spcBef>
              <a:buFont typeface="Arial" panose="020B0604020202020204" pitchFamily="34" charset="0"/>
              <a:buAutoNum type="alphaUcPeriod"/>
            </a:pPr>
            <a:r>
              <a:rPr lang="en-US" altLang="zh-CN" sz="2800" dirty="0" smtClean="0">
                <a:solidFill>
                  <a:srgbClr val="000000"/>
                </a:solidFill>
                <a:latin typeface="Times New Roman" panose="02020603050405020304" pitchFamily="18" charset="0"/>
                <a:cs typeface="Times New Roman" panose="02020603050405020304" pitchFamily="18" charset="0"/>
              </a:rPr>
              <a:t>4/5v(NH</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3</a:t>
            </a:r>
            <a:r>
              <a:rPr lang="en-US" altLang="zh-CN" sz="2800" dirty="0" smtClean="0">
                <a:solidFill>
                  <a:srgbClr val="000000"/>
                </a:solidFill>
                <a:latin typeface="Times New Roman" panose="02020603050405020304" pitchFamily="18" charset="0"/>
                <a:cs typeface="Times New Roman" panose="02020603050405020304" pitchFamily="18" charset="0"/>
              </a:rPr>
              <a:t>) =v(O</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2</a:t>
            </a:r>
            <a:r>
              <a:rPr lang="en-US" altLang="zh-CN" sz="2800" dirty="0" smtClean="0">
                <a:solidFill>
                  <a:srgbClr val="000000"/>
                </a:solidFill>
                <a:latin typeface="Times New Roman" panose="02020603050405020304" pitchFamily="18" charset="0"/>
                <a:cs typeface="Times New Roman" panose="02020603050405020304" pitchFamily="18" charset="0"/>
              </a:rPr>
              <a:t>)</a:t>
            </a:r>
            <a:r>
              <a:rPr lang="zh-CN" altLang="en-US" sz="2800" dirty="0" smtClean="0">
                <a:solidFill>
                  <a:srgbClr val="000000"/>
                </a:solidFill>
                <a:latin typeface="Times New Roman" panose="02020603050405020304" pitchFamily="18" charset="0"/>
                <a:cs typeface="Times New Roman" panose="02020603050405020304" pitchFamily="18" charset="0"/>
              </a:rPr>
              <a:t>  </a:t>
            </a:r>
          </a:p>
          <a:p>
            <a:pPr>
              <a:spcBef>
                <a:spcPct val="50000"/>
              </a:spcBef>
              <a:buFont typeface="Arial" panose="020B0604020202020204" pitchFamily="34" charset="0"/>
              <a:buAutoNum type="alphaUcPeriod"/>
            </a:pPr>
            <a:r>
              <a:rPr lang="zh-CN" altLang="en-US" sz="2800" dirty="0" smtClean="0">
                <a:solidFill>
                  <a:srgbClr val="000000"/>
                </a:solidFill>
                <a:latin typeface="Times New Roman" panose="02020603050405020304" pitchFamily="18" charset="0"/>
                <a:cs typeface="Times New Roman" panose="02020603050405020304" pitchFamily="18" charset="0"/>
              </a:rPr>
              <a:t> </a:t>
            </a:r>
            <a:r>
              <a:rPr lang="en-US" altLang="zh-CN" sz="2800" dirty="0" smtClean="0">
                <a:solidFill>
                  <a:srgbClr val="000000"/>
                </a:solidFill>
                <a:latin typeface="Times New Roman" panose="02020603050405020304" pitchFamily="18" charset="0"/>
                <a:cs typeface="Times New Roman" panose="02020603050405020304" pitchFamily="18" charset="0"/>
              </a:rPr>
              <a:t>4/5v(NH</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3</a:t>
            </a:r>
            <a:r>
              <a:rPr lang="en-US" altLang="zh-CN" sz="2800" dirty="0">
                <a:solidFill>
                  <a:srgbClr val="000000"/>
                </a:solidFill>
                <a:latin typeface="Times New Roman" panose="02020603050405020304" pitchFamily="18" charset="0"/>
                <a:cs typeface="Times New Roman" panose="02020603050405020304" pitchFamily="18" charset="0"/>
              </a:rPr>
              <a:t>)</a:t>
            </a:r>
            <a:r>
              <a:rPr lang="en-US" altLang="zh-CN" sz="2800" dirty="0" smtClean="0">
                <a:solidFill>
                  <a:srgbClr val="000000"/>
                </a:solidFill>
                <a:latin typeface="Times New Roman" panose="02020603050405020304" pitchFamily="18" charset="0"/>
                <a:cs typeface="Times New Roman" panose="02020603050405020304" pitchFamily="18" charset="0"/>
              </a:rPr>
              <a:t>=v(H</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2</a:t>
            </a:r>
            <a:r>
              <a:rPr lang="en-US" altLang="zh-CN" sz="2800" dirty="0" smtClean="0">
                <a:solidFill>
                  <a:srgbClr val="000000"/>
                </a:solidFill>
                <a:latin typeface="Times New Roman" panose="02020603050405020304" pitchFamily="18" charset="0"/>
                <a:cs typeface="Times New Roman" panose="02020603050405020304" pitchFamily="18" charset="0"/>
              </a:rPr>
              <a:t>O)</a:t>
            </a:r>
            <a:endParaRPr lang="zh-CN" altLang="en-US" sz="2800" dirty="0">
              <a:solidFill>
                <a:srgbClr val="000000"/>
              </a:solidFill>
              <a:latin typeface="Times New Roman" panose="02020603050405020304" pitchFamily="18" charset="0"/>
              <a:cs typeface="Times New Roman" panose="02020603050405020304" pitchFamily="18" charset="0"/>
            </a:endParaRPr>
          </a:p>
          <a:p>
            <a:pPr>
              <a:spcBef>
                <a:spcPct val="50000"/>
              </a:spcBef>
            </a:pPr>
            <a:r>
              <a:rPr lang="en-US" altLang="zh-CN" sz="2800" dirty="0">
                <a:solidFill>
                  <a:srgbClr val="000000"/>
                </a:solidFill>
                <a:latin typeface="Times New Roman" panose="02020603050405020304" pitchFamily="18" charset="0"/>
                <a:cs typeface="Times New Roman" panose="02020603050405020304" pitchFamily="18" charset="0"/>
              </a:rPr>
              <a:t>C. </a:t>
            </a:r>
            <a:r>
              <a:rPr lang="en-US" altLang="zh-CN" sz="2800" dirty="0" smtClean="0">
                <a:solidFill>
                  <a:srgbClr val="000000"/>
                </a:solidFill>
                <a:latin typeface="Times New Roman" panose="02020603050405020304" pitchFamily="18" charset="0"/>
                <a:cs typeface="Times New Roman" panose="02020603050405020304" pitchFamily="18" charset="0"/>
              </a:rPr>
              <a:t>5/6v(O</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2</a:t>
            </a:r>
            <a:r>
              <a:rPr lang="en-US" altLang="zh-CN" sz="2800" dirty="0">
                <a:solidFill>
                  <a:srgbClr val="000000"/>
                </a:solidFill>
                <a:latin typeface="Times New Roman" panose="02020603050405020304" pitchFamily="18" charset="0"/>
                <a:cs typeface="Times New Roman" panose="02020603050405020304" pitchFamily="18" charset="0"/>
              </a:rPr>
              <a:t>)</a:t>
            </a:r>
            <a:r>
              <a:rPr lang="en-US" altLang="zh-CN" sz="2800" dirty="0" smtClean="0">
                <a:solidFill>
                  <a:srgbClr val="000000"/>
                </a:solidFill>
                <a:latin typeface="Times New Roman" panose="02020603050405020304" pitchFamily="18" charset="0"/>
                <a:cs typeface="Times New Roman" panose="02020603050405020304" pitchFamily="18" charset="0"/>
              </a:rPr>
              <a:t>=v</a:t>
            </a:r>
            <a:r>
              <a:rPr lang="en-US" altLang="zh-CN" sz="2800" dirty="0">
                <a:solidFill>
                  <a:srgbClr val="000000"/>
                </a:solidFill>
                <a:latin typeface="Times New Roman" panose="02020603050405020304" pitchFamily="18" charset="0"/>
                <a:cs typeface="Times New Roman" panose="02020603050405020304" pitchFamily="18" charset="0"/>
              </a:rPr>
              <a:t>(</a:t>
            </a:r>
            <a:r>
              <a:rPr lang="en-US" altLang="zh-CN" sz="2800" dirty="0" smtClean="0">
                <a:solidFill>
                  <a:srgbClr val="000000"/>
                </a:solidFill>
                <a:latin typeface="Times New Roman" panose="02020603050405020304" pitchFamily="18" charset="0"/>
                <a:cs typeface="Times New Roman" panose="02020603050405020304" pitchFamily="18" charset="0"/>
              </a:rPr>
              <a:t>H</a:t>
            </a:r>
            <a:r>
              <a:rPr lang="en-US" altLang="zh-CN" sz="2800" baseline="-25000" dirty="0" smtClean="0">
                <a:solidFill>
                  <a:srgbClr val="000000"/>
                </a:solidFill>
                <a:latin typeface="Times New Roman" panose="02020603050405020304" pitchFamily="18" charset="0"/>
                <a:cs typeface="Times New Roman" panose="02020603050405020304" pitchFamily="18" charset="0"/>
              </a:rPr>
              <a:t>2</a:t>
            </a:r>
            <a:r>
              <a:rPr lang="en-US" altLang="zh-CN" sz="2800" dirty="0" smtClean="0">
                <a:solidFill>
                  <a:srgbClr val="000000"/>
                </a:solidFill>
                <a:latin typeface="Times New Roman" panose="02020603050405020304" pitchFamily="18" charset="0"/>
                <a:cs typeface="Times New Roman" panose="02020603050405020304" pitchFamily="18" charset="0"/>
              </a:rPr>
              <a:t>O</a:t>
            </a:r>
            <a:r>
              <a:rPr lang="en-US" altLang="zh-CN" sz="2800" dirty="0">
                <a:solidFill>
                  <a:srgbClr val="000000"/>
                </a:solidFill>
                <a:latin typeface="Times New Roman" panose="02020603050405020304" pitchFamily="18" charset="0"/>
                <a:cs typeface="Times New Roman" panose="02020603050405020304" pitchFamily="18" charset="0"/>
              </a:rPr>
              <a:t>)</a:t>
            </a:r>
            <a:r>
              <a:rPr lang="zh-CN" altLang="en-US" sz="2800" dirty="0" smtClean="0">
                <a:solidFill>
                  <a:srgbClr val="000000"/>
                </a:solidFill>
                <a:latin typeface="Times New Roman" panose="02020603050405020304" pitchFamily="18" charset="0"/>
                <a:cs typeface="Times New Roman" panose="02020603050405020304" pitchFamily="18" charset="0"/>
              </a:rPr>
              <a:t>  </a:t>
            </a:r>
            <a:endParaRPr lang="zh-CN" altLang="en-US" sz="2800" dirty="0">
              <a:solidFill>
                <a:srgbClr val="000000"/>
              </a:solidFill>
              <a:latin typeface="Times New Roman" panose="02020603050405020304" pitchFamily="18" charset="0"/>
              <a:cs typeface="Times New Roman" panose="02020603050405020304" pitchFamily="18" charset="0"/>
            </a:endParaRPr>
          </a:p>
          <a:p>
            <a:pPr>
              <a:spcBef>
                <a:spcPct val="50000"/>
              </a:spcBef>
            </a:pPr>
            <a:r>
              <a:rPr lang="en-US" altLang="zh-CN" sz="2800" dirty="0">
                <a:solidFill>
                  <a:srgbClr val="000000"/>
                </a:solidFill>
                <a:latin typeface="Times New Roman" panose="02020603050405020304" pitchFamily="18" charset="0"/>
                <a:cs typeface="Times New Roman" panose="02020603050405020304" pitchFamily="18" charset="0"/>
              </a:rPr>
              <a:t>D. </a:t>
            </a:r>
            <a:r>
              <a:rPr lang="en-US" altLang="zh-CN" sz="2800" dirty="0" smtClean="0">
                <a:solidFill>
                  <a:srgbClr val="000000"/>
                </a:solidFill>
                <a:latin typeface="Times New Roman" panose="02020603050405020304" pitchFamily="18" charset="0"/>
                <a:cs typeface="Times New Roman" panose="02020603050405020304" pitchFamily="18" charset="0"/>
              </a:rPr>
              <a:t>4/5v </a:t>
            </a:r>
            <a:r>
              <a:rPr lang="en-US" altLang="zh-CN" sz="2800" dirty="0">
                <a:solidFill>
                  <a:srgbClr val="000000"/>
                </a:solidFill>
                <a:latin typeface="Times New Roman" panose="02020603050405020304" pitchFamily="18" charset="0"/>
                <a:cs typeface="Times New Roman" panose="02020603050405020304" pitchFamily="18" charset="0"/>
              </a:rPr>
              <a:t>(O</a:t>
            </a:r>
            <a:r>
              <a:rPr lang="en-US" altLang="zh-CN" sz="2800" baseline="-25000" dirty="0">
                <a:solidFill>
                  <a:srgbClr val="000000"/>
                </a:solidFill>
                <a:latin typeface="Times New Roman" panose="02020603050405020304" pitchFamily="18" charset="0"/>
                <a:cs typeface="Times New Roman" panose="02020603050405020304" pitchFamily="18" charset="0"/>
              </a:rPr>
              <a:t>2</a:t>
            </a:r>
            <a:r>
              <a:rPr lang="en-US" altLang="zh-CN" sz="2800" dirty="0" smtClean="0">
                <a:solidFill>
                  <a:srgbClr val="000000"/>
                </a:solidFill>
                <a:latin typeface="Times New Roman" panose="02020603050405020304" pitchFamily="18" charset="0"/>
                <a:cs typeface="Times New Roman" panose="02020603050405020304" pitchFamily="18" charset="0"/>
              </a:rPr>
              <a:t>)=v(NO </a:t>
            </a:r>
            <a:r>
              <a:rPr lang="en-US" altLang="zh-CN" sz="2800" dirty="0">
                <a:solidFill>
                  <a:srgbClr val="000000"/>
                </a:solidFill>
                <a:latin typeface="Times New Roman" panose="02020603050405020304" pitchFamily="18" charset="0"/>
                <a:cs typeface="Times New Roman" panose="02020603050405020304" pitchFamily="18" charset="0"/>
              </a:rPr>
              <a:t>)</a:t>
            </a:r>
          </a:p>
        </p:txBody>
      </p:sp>
      <p:sp>
        <p:nvSpPr>
          <p:cNvPr id="5" name="文本框 4"/>
          <p:cNvSpPr txBox="1">
            <a:spLocks noChangeArrowheads="1"/>
          </p:cNvSpPr>
          <p:nvPr/>
        </p:nvSpPr>
        <p:spPr bwMode="auto">
          <a:xfrm>
            <a:off x="9111343" y="1445623"/>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dirty="0">
                <a:solidFill>
                  <a:srgbClr val="FF0000"/>
                </a:solidFill>
              </a:rPr>
              <a:t>D</a:t>
            </a:r>
          </a:p>
        </p:txBody>
      </p:sp>
    </p:spTree>
    <p:extLst>
      <p:ext uri="{BB962C8B-B14F-4D97-AF65-F5344CB8AC3E}">
        <p14:creationId xmlns:p14="http://schemas.microsoft.com/office/powerpoint/2010/main" val="1364447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2594" y="1084217"/>
            <a:ext cx="3566159" cy="646331"/>
          </a:xfrm>
          <a:prstGeom prst="rect">
            <a:avLst/>
          </a:prstGeom>
          <a:noFill/>
        </p:spPr>
        <p:txBody>
          <a:bodyPr wrap="square" rtlCol="0">
            <a:spAutoFit/>
          </a:bodyPr>
          <a:lstStyle/>
          <a:p>
            <a:r>
              <a:rPr lang="en-US" altLang="zh-CN" sz="3600" dirty="0" smtClean="0"/>
              <a:t>【</a:t>
            </a:r>
            <a:r>
              <a:rPr lang="zh-CN" altLang="en-US" sz="3600" dirty="0" smtClean="0">
                <a:latin typeface="华文行楷" panose="02010800040101010101" pitchFamily="2" charset="-122"/>
                <a:ea typeface="华文行楷" panose="02010800040101010101" pitchFamily="2" charset="-122"/>
              </a:rPr>
              <a:t>思考与讨论</a:t>
            </a:r>
            <a:r>
              <a:rPr lang="en-US" altLang="zh-CN" sz="3600" dirty="0" smtClean="0"/>
              <a:t>】</a:t>
            </a:r>
            <a:endParaRPr lang="zh-CN" altLang="en-US" sz="3600" dirty="0"/>
          </a:p>
        </p:txBody>
      </p:sp>
      <p:sp>
        <p:nvSpPr>
          <p:cNvPr id="6" name="文本框 5"/>
          <p:cNvSpPr txBox="1"/>
          <p:nvPr/>
        </p:nvSpPr>
        <p:spPr>
          <a:xfrm>
            <a:off x="1606732" y="2259874"/>
            <a:ext cx="9366068" cy="3416320"/>
          </a:xfrm>
          <a:prstGeom prst="rect">
            <a:avLst/>
          </a:prstGeom>
          <a:noFill/>
        </p:spPr>
        <p:txBody>
          <a:bodyPr wrap="square" rtlCol="0">
            <a:spAutoFit/>
          </a:bodyPr>
          <a:lstStyle/>
          <a:p>
            <a:pPr>
              <a:lnSpc>
                <a:spcPct val="150000"/>
              </a:lnSpc>
            </a:pPr>
            <a:r>
              <a:rPr lang="zh-CN" altLang="en-US" sz="3600" dirty="0" smtClean="0">
                <a:latin typeface="宋体" panose="02010600030101010101" pitchFamily="2" charset="-122"/>
                <a:ea typeface="宋体" panose="02010600030101010101" pitchFamily="2" charset="-122"/>
              </a:rPr>
              <a:t>在化学实验和日常生活中，我们经常观察到这样的现象：有的化学反应进行得快，有的化学反应进行得慢。你了解下图涉及的化学反应进行的快慢吗？反应的快慢与我们有什么关系？</a:t>
            </a:r>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40112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126977"/>
          <p:cNvGraphicFramePr>
            <a:graphicFrameLocks/>
          </p:cNvGraphicFramePr>
          <p:nvPr>
            <p:extLst>
              <p:ext uri="{D42A27DB-BD31-4B8C-83A1-F6EECF244321}">
                <p14:modId xmlns:p14="http://schemas.microsoft.com/office/powerpoint/2010/main" val="2482065222"/>
              </p:ext>
            </p:extLst>
          </p:nvPr>
        </p:nvGraphicFramePr>
        <p:xfrm>
          <a:off x="1689281" y="1393644"/>
          <a:ext cx="8024813" cy="3990975"/>
        </p:xfrm>
        <a:graphic>
          <a:graphicData uri="http://schemas.openxmlformats.org/presentationml/2006/ole">
            <mc:AlternateContent xmlns:mc="http://schemas.openxmlformats.org/markup-compatibility/2006">
              <mc:Choice xmlns:v="urn:schemas-microsoft-com:vml" Requires="v">
                <p:oleObj spid="_x0000_s7252" r:id="rId3" imgW="8463600" imgH="4214520" progId="Word.Document.8">
                  <p:embed/>
                </p:oleObj>
              </mc:Choice>
              <mc:Fallback>
                <p:oleObj r:id="rId3" imgW="8463600" imgH="4214520" progId="Word.Document.8">
                  <p:embed/>
                  <p:pic>
                    <p:nvPicPr>
                      <p:cNvPr id="25601" name="对象 12697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281" y="1393644"/>
                        <a:ext cx="8024813" cy="3990975"/>
                      </a:xfrm>
                      <a:prstGeom prst="rect">
                        <a:avLst/>
                      </a:prstGeom>
                      <a:noFill/>
                      <a:ln>
                        <a:noFill/>
                      </a:ln>
                    </p:spPr>
                  </p:pic>
                </p:oleObj>
              </mc:Fallback>
            </mc:AlternateContent>
          </a:graphicData>
        </a:graphic>
      </p:graphicFrame>
      <p:graphicFrame>
        <p:nvGraphicFramePr>
          <p:cNvPr id="5" name="对象 4"/>
          <p:cNvGraphicFramePr>
            <a:graphicFrameLocks/>
          </p:cNvGraphicFramePr>
          <p:nvPr>
            <p:extLst>
              <p:ext uri="{D42A27DB-BD31-4B8C-83A1-F6EECF244321}">
                <p14:modId xmlns:p14="http://schemas.microsoft.com/office/powerpoint/2010/main" val="3500225627"/>
              </p:ext>
            </p:extLst>
          </p:nvPr>
        </p:nvGraphicFramePr>
        <p:xfrm>
          <a:off x="1492816" y="4357629"/>
          <a:ext cx="7918450" cy="1323975"/>
        </p:xfrm>
        <a:graphic>
          <a:graphicData uri="http://schemas.openxmlformats.org/presentationml/2006/ole">
            <mc:AlternateContent xmlns:mc="http://schemas.openxmlformats.org/markup-compatibility/2006">
              <mc:Choice xmlns:v="urn:schemas-microsoft-com:vml" Requires="v">
                <p:oleObj spid="_x0000_s7253" r:id="rId5" imgW="8427240" imgH="1410840" progId="Word.Document.8">
                  <p:embed/>
                </p:oleObj>
              </mc:Choice>
              <mc:Fallback>
                <p:oleObj r:id="rId5" imgW="8427240" imgH="1410840" progId="Word.Document.8">
                  <p:embed/>
                  <p:pic>
                    <p:nvPicPr>
                      <p:cNvPr id="126983" name="对象 12698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816" y="4357629"/>
                        <a:ext cx="79184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9097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102401"/>
          <p:cNvSpPr>
            <a:spLocks noChangeArrowheads="1"/>
          </p:cNvSpPr>
          <p:nvPr/>
        </p:nvSpPr>
        <p:spPr bwMode="auto">
          <a:xfrm>
            <a:off x="907473" y="4528085"/>
            <a:ext cx="64087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dirty="0">
              <a:latin typeface="宋体" panose="02010600030101010101" pitchFamily="2" charset="-122"/>
            </a:endParaRPr>
          </a:p>
          <a:p>
            <a:r>
              <a:rPr lang="zh-CN" altLang="en-US" sz="2800" dirty="0">
                <a:solidFill>
                  <a:srgbClr val="000000"/>
                </a:solidFill>
                <a:latin typeface="宋体" panose="02010600030101010101" pitchFamily="2" charset="-122"/>
              </a:rPr>
              <a:t>则该反应速率的快慢顺序为</a:t>
            </a:r>
            <a:r>
              <a:rPr lang="en-US" altLang="zh-CN" sz="2800" dirty="0">
                <a:solidFill>
                  <a:srgbClr val="000000"/>
                </a:solidFill>
                <a:latin typeface="宋体" panose="02010600030101010101" pitchFamily="2" charset="-122"/>
              </a:rPr>
              <a:t>:</a:t>
            </a:r>
          </a:p>
        </p:txBody>
      </p:sp>
      <p:sp>
        <p:nvSpPr>
          <p:cNvPr id="24578" name="矩形 102402"/>
          <p:cNvSpPr>
            <a:spLocks noChangeArrowheads="1"/>
          </p:cNvSpPr>
          <p:nvPr/>
        </p:nvSpPr>
        <p:spPr bwMode="auto">
          <a:xfrm>
            <a:off x="747443" y="596900"/>
            <a:ext cx="96986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0000"/>
                </a:solidFill>
                <a:latin typeface="宋体" panose="02010600030101010101" pitchFamily="2" charset="-122"/>
              </a:rPr>
              <a:t>反应 </a:t>
            </a:r>
            <a:r>
              <a:rPr lang="en-US" altLang="zh-CN" sz="2800" dirty="0">
                <a:solidFill>
                  <a:srgbClr val="000000"/>
                </a:solidFill>
                <a:latin typeface="宋体" panose="02010600030101010101" pitchFamily="2" charset="-122"/>
              </a:rPr>
              <a:t>A </a:t>
            </a:r>
            <a:r>
              <a:rPr lang="en-US" altLang="zh-CN" sz="2800" dirty="0" smtClean="0">
                <a:solidFill>
                  <a:srgbClr val="000000"/>
                </a:solidFill>
                <a:latin typeface="宋体" panose="02010600030101010101" pitchFamily="2" charset="-122"/>
              </a:rPr>
              <a:t>(g)+ 3B(g) </a:t>
            </a:r>
            <a:r>
              <a:rPr lang="en-US" altLang="zh-CN" sz="2800" dirty="0">
                <a:solidFill>
                  <a:srgbClr val="000000"/>
                </a:solidFill>
                <a:latin typeface="宋体" panose="02010600030101010101" pitchFamily="2" charset="-122"/>
              </a:rPr>
              <a:t>= </a:t>
            </a:r>
            <a:r>
              <a:rPr lang="en-US" altLang="zh-CN" sz="2800" dirty="0" smtClean="0">
                <a:solidFill>
                  <a:srgbClr val="000000"/>
                </a:solidFill>
                <a:latin typeface="宋体" panose="02010600030101010101" pitchFamily="2" charset="-122"/>
              </a:rPr>
              <a:t>2C(g) </a:t>
            </a:r>
            <a:r>
              <a:rPr lang="en-US" altLang="zh-CN" sz="2800" dirty="0">
                <a:solidFill>
                  <a:srgbClr val="000000"/>
                </a:solidFill>
                <a:latin typeface="宋体" panose="02010600030101010101" pitchFamily="2" charset="-122"/>
              </a:rPr>
              <a:t>+ </a:t>
            </a:r>
            <a:r>
              <a:rPr lang="en-US" altLang="zh-CN" sz="2800" dirty="0" smtClean="0">
                <a:solidFill>
                  <a:srgbClr val="000000"/>
                </a:solidFill>
                <a:latin typeface="宋体" panose="02010600030101010101" pitchFamily="2" charset="-122"/>
              </a:rPr>
              <a:t>2D(g) </a:t>
            </a:r>
            <a:r>
              <a:rPr lang="zh-CN" altLang="en-US" sz="2800" dirty="0">
                <a:solidFill>
                  <a:srgbClr val="000000"/>
                </a:solidFill>
                <a:latin typeface="宋体" panose="02010600030101010101" pitchFamily="2" charset="-122"/>
              </a:rPr>
              <a:t>在四种不同条件下的反应速率为：</a:t>
            </a:r>
          </a:p>
        </p:txBody>
      </p:sp>
      <p:sp>
        <p:nvSpPr>
          <p:cNvPr id="24579" name="矩形 102403"/>
          <p:cNvSpPr>
            <a:spLocks noChangeArrowheads="1"/>
          </p:cNvSpPr>
          <p:nvPr/>
        </p:nvSpPr>
        <p:spPr bwMode="auto">
          <a:xfrm>
            <a:off x="1530532" y="1942742"/>
            <a:ext cx="4296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dirty="0">
                <a:solidFill>
                  <a:srgbClr val="000000"/>
                </a:solidFill>
                <a:latin typeface="宋体" panose="02010600030101010101" pitchFamily="2" charset="-122"/>
              </a:rPr>
              <a:t>(1) </a:t>
            </a:r>
            <a:r>
              <a:rPr lang="el-GR" altLang="zh-CN" sz="2800" dirty="0">
                <a:solidFill>
                  <a:srgbClr val="000000"/>
                </a:solidFill>
                <a:latin typeface="Times New Roman" panose="02020603050405020304" pitchFamily="18" charset="0"/>
              </a:rPr>
              <a:t>ν</a:t>
            </a:r>
            <a:r>
              <a:rPr lang="en-US" altLang="zh-CN" sz="2800" dirty="0">
                <a:solidFill>
                  <a:srgbClr val="000000"/>
                </a:solidFill>
                <a:latin typeface="宋体" panose="02010600030101010101" pitchFamily="2" charset="-122"/>
              </a:rPr>
              <a:t>(A)=0.3mol/(L·s )</a:t>
            </a:r>
          </a:p>
        </p:txBody>
      </p:sp>
      <p:sp>
        <p:nvSpPr>
          <p:cNvPr id="24580" name="矩形 102404"/>
          <p:cNvSpPr>
            <a:spLocks noChangeArrowheads="1"/>
          </p:cNvSpPr>
          <p:nvPr/>
        </p:nvSpPr>
        <p:spPr bwMode="auto">
          <a:xfrm>
            <a:off x="1530533" y="2704743"/>
            <a:ext cx="4116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dirty="0">
                <a:solidFill>
                  <a:srgbClr val="000000"/>
                </a:solidFill>
                <a:latin typeface="宋体" panose="02010600030101010101" pitchFamily="2" charset="-122"/>
              </a:rPr>
              <a:t>(2) </a:t>
            </a:r>
            <a:r>
              <a:rPr lang="el-GR" altLang="zh-CN" sz="2800" dirty="0">
                <a:solidFill>
                  <a:srgbClr val="000000"/>
                </a:solidFill>
                <a:latin typeface="Times New Roman" panose="02020603050405020304" pitchFamily="18" charset="0"/>
              </a:rPr>
              <a:t>ν</a:t>
            </a:r>
            <a:r>
              <a:rPr lang="en-US" altLang="zh-CN" sz="2800" dirty="0">
                <a:solidFill>
                  <a:srgbClr val="000000"/>
                </a:solidFill>
                <a:latin typeface="宋体" panose="02010600030101010101" pitchFamily="2" charset="-122"/>
              </a:rPr>
              <a:t>(B)=0.6mol/(L·s)</a:t>
            </a:r>
          </a:p>
        </p:txBody>
      </p:sp>
      <p:sp>
        <p:nvSpPr>
          <p:cNvPr id="24581" name="矩形 102405"/>
          <p:cNvSpPr>
            <a:spLocks noChangeArrowheads="1"/>
          </p:cNvSpPr>
          <p:nvPr/>
        </p:nvSpPr>
        <p:spPr bwMode="auto">
          <a:xfrm>
            <a:off x="1530533" y="3390543"/>
            <a:ext cx="4116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00"/>
                </a:solidFill>
                <a:latin typeface="宋体" panose="02010600030101010101" pitchFamily="2" charset="-122"/>
              </a:rPr>
              <a:t>(3) </a:t>
            </a:r>
            <a:r>
              <a:rPr lang="el-GR" altLang="zh-CN" sz="2800">
                <a:solidFill>
                  <a:srgbClr val="000000"/>
                </a:solidFill>
                <a:latin typeface="Times New Roman" panose="02020603050405020304" pitchFamily="18" charset="0"/>
              </a:rPr>
              <a:t>ν</a:t>
            </a:r>
            <a:r>
              <a:rPr lang="en-US" altLang="zh-CN" sz="2800">
                <a:solidFill>
                  <a:srgbClr val="000000"/>
                </a:solidFill>
                <a:latin typeface="宋体" panose="02010600030101010101" pitchFamily="2" charset="-122"/>
              </a:rPr>
              <a:t>(C)=0.4mol/(L·s)</a:t>
            </a:r>
          </a:p>
        </p:txBody>
      </p:sp>
      <p:sp>
        <p:nvSpPr>
          <p:cNvPr id="24582" name="矩形 102406"/>
          <p:cNvSpPr>
            <a:spLocks noChangeArrowheads="1"/>
          </p:cNvSpPr>
          <p:nvPr/>
        </p:nvSpPr>
        <p:spPr bwMode="auto">
          <a:xfrm>
            <a:off x="1503546" y="4044592"/>
            <a:ext cx="4296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00"/>
                </a:solidFill>
                <a:latin typeface="宋体" panose="02010600030101010101" pitchFamily="2" charset="-122"/>
              </a:rPr>
              <a:t>(4) </a:t>
            </a:r>
            <a:r>
              <a:rPr lang="el-GR" altLang="zh-CN" sz="2800">
                <a:solidFill>
                  <a:srgbClr val="000000"/>
                </a:solidFill>
                <a:latin typeface="Times New Roman" panose="02020603050405020304" pitchFamily="18" charset="0"/>
              </a:rPr>
              <a:t>ν</a:t>
            </a:r>
            <a:r>
              <a:rPr lang="en-US" altLang="zh-CN" sz="2800">
                <a:solidFill>
                  <a:srgbClr val="000000"/>
                </a:solidFill>
                <a:latin typeface="宋体" panose="02010600030101010101" pitchFamily="2" charset="-122"/>
              </a:rPr>
              <a:t>(D)=0.45mol/(L·s)</a:t>
            </a:r>
          </a:p>
        </p:txBody>
      </p:sp>
      <p:sp>
        <p:nvSpPr>
          <p:cNvPr id="24583" name="直接连接符 102407"/>
          <p:cNvSpPr>
            <a:spLocks noChangeShapeType="1"/>
          </p:cNvSpPr>
          <p:nvPr/>
        </p:nvSpPr>
        <p:spPr bwMode="auto">
          <a:xfrm>
            <a:off x="5647366" y="5474235"/>
            <a:ext cx="31813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09" name="文本框 102408"/>
          <p:cNvSpPr txBox="1">
            <a:spLocks noChangeArrowheads="1"/>
          </p:cNvSpPr>
          <p:nvPr/>
        </p:nvSpPr>
        <p:spPr bwMode="auto">
          <a:xfrm>
            <a:off x="5826901" y="4836040"/>
            <a:ext cx="3384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dirty="0">
                <a:solidFill>
                  <a:srgbClr val="CC3300"/>
                </a:solidFill>
                <a:latin typeface="Times New Roman" panose="02020603050405020304" pitchFamily="18" charset="0"/>
                <a:ea typeface="隶书" panose="02010509060101010101" pitchFamily="49" charset="-122"/>
              </a:rPr>
              <a:t>(1)&gt;(4)&gt;(2)=(3)</a:t>
            </a:r>
          </a:p>
        </p:txBody>
      </p:sp>
      <p:sp>
        <p:nvSpPr>
          <p:cNvPr id="12" name="矩形 102404"/>
          <p:cNvSpPr>
            <a:spLocks noChangeArrowheads="1"/>
          </p:cNvSpPr>
          <p:nvPr/>
        </p:nvSpPr>
        <p:spPr bwMode="auto">
          <a:xfrm>
            <a:off x="6785428" y="1947802"/>
            <a:ext cx="3578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dirty="0" smtClean="0">
                <a:solidFill>
                  <a:srgbClr val="000000"/>
                </a:solidFill>
                <a:latin typeface="宋体" panose="02010600030101010101" pitchFamily="2" charset="-122"/>
              </a:rPr>
              <a:t> </a:t>
            </a:r>
            <a:r>
              <a:rPr lang="el-GR" altLang="zh-CN" sz="2800" dirty="0">
                <a:solidFill>
                  <a:srgbClr val="000000"/>
                </a:solidFill>
                <a:latin typeface="Times New Roman" panose="02020603050405020304" pitchFamily="18" charset="0"/>
              </a:rPr>
              <a:t>ν</a:t>
            </a:r>
            <a:r>
              <a:rPr lang="en-US" altLang="zh-CN" sz="2800" dirty="0">
                <a:solidFill>
                  <a:srgbClr val="000000"/>
                </a:solidFill>
                <a:latin typeface="宋体" panose="02010600030101010101" pitchFamily="2" charset="-122"/>
              </a:rPr>
              <a:t>(B)=</a:t>
            </a:r>
            <a:r>
              <a:rPr lang="en-US" altLang="zh-CN" sz="2800" dirty="0" smtClean="0">
                <a:solidFill>
                  <a:srgbClr val="000000"/>
                </a:solidFill>
                <a:latin typeface="宋体" panose="02010600030101010101" pitchFamily="2" charset="-122"/>
              </a:rPr>
              <a:t>0.9mol</a:t>
            </a:r>
            <a:r>
              <a:rPr lang="en-US" altLang="zh-CN" sz="2800" dirty="0">
                <a:solidFill>
                  <a:srgbClr val="000000"/>
                </a:solidFill>
                <a:latin typeface="宋体" panose="02010600030101010101" pitchFamily="2" charset="-122"/>
              </a:rPr>
              <a:t>/(L·s)</a:t>
            </a:r>
          </a:p>
        </p:txBody>
      </p:sp>
      <p:sp>
        <p:nvSpPr>
          <p:cNvPr id="13" name="矩形 102404"/>
          <p:cNvSpPr>
            <a:spLocks noChangeArrowheads="1"/>
          </p:cNvSpPr>
          <p:nvPr/>
        </p:nvSpPr>
        <p:spPr bwMode="auto">
          <a:xfrm>
            <a:off x="6785428" y="3417172"/>
            <a:ext cx="3578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dirty="0" smtClean="0">
                <a:solidFill>
                  <a:srgbClr val="000000"/>
                </a:solidFill>
                <a:latin typeface="宋体" panose="02010600030101010101" pitchFamily="2" charset="-122"/>
              </a:rPr>
              <a:t> </a:t>
            </a:r>
            <a:r>
              <a:rPr lang="el-GR" altLang="zh-CN" sz="2800" dirty="0">
                <a:solidFill>
                  <a:srgbClr val="000000"/>
                </a:solidFill>
                <a:latin typeface="Times New Roman" panose="02020603050405020304" pitchFamily="18" charset="0"/>
              </a:rPr>
              <a:t>ν</a:t>
            </a:r>
            <a:r>
              <a:rPr lang="en-US" altLang="zh-CN" sz="2800" dirty="0">
                <a:solidFill>
                  <a:srgbClr val="000000"/>
                </a:solidFill>
                <a:latin typeface="宋体" panose="02010600030101010101" pitchFamily="2" charset="-122"/>
              </a:rPr>
              <a:t>(B)=</a:t>
            </a:r>
            <a:r>
              <a:rPr lang="en-US" altLang="zh-CN" sz="2800" dirty="0" smtClean="0">
                <a:solidFill>
                  <a:srgbClr val="000000"/>
                </a:solidFill>
                <a:latin typeface="宋体" panose="02010600030101010101" pitchFamily="2" charset="-122"/>
              </a:rPr>
              <a:t>0.6mol</a:t>
            </a:r>
            <a:r>
              <a:rPr lang="en-US" altLang="zh-CN" sz="2800" dirty="0">
                <a:solidFill>
                  <a:srgbClr val="000000"/>
                </a:solidFill>
                <a:latin typeface="宋体" panose="02010600030101010101" pitchFamily="2" charset="-122"/>
              </a:rPr>
              <a:t>/(L·s)</a:t>
            </a:r>
          </a:p>
        </p:txBody>
      </p:sp>
      <p:sp>
        <p:nvSpPr>
          <p:cNvPr id="14" name="矩形 102404"/>
          <p:cNvSpPr>
            <a:spLocks noChangeArrowheads="1"/>
          </p:cNvSpPr>
          <p:nvPr/>
        </p:nvSpPr>
        <p:spPr bwMode="auto">
          <a:xfrm>
            <a:off x="6785428" y="4089326"/>
            <a:ext cx="39372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dirty="0" smtClean="0">
                <a:solidFill>
                  <a:srgbClr val="000000"/>
                </a:solidFill>
                <a:latin typeface="宋体" panose="02010600030101010101" pitchFamily="2" charset="-122"/>
              </a:rPr>
              <a:t> </a:t>
            </a:r>
            <a:r>
              <a:rPr lang="el-GR" altLang="zh-CN" sz="2800" dirty="0">
                <a:solidFill>
                  <a:srgbClr val="000000"/>
                </a:solidFill>
                <a:latin typeface="Times New Roman" panose="02020603050405020304" pitchFamily="18" charset="0"/>
              </a:rPr>
              <a:t>ν</a:t>
            </a:r>
            <a:r>
              <a:rPr lang="en-US" altLang="zh-CN" sz="2800" dirty="0">
                <a:solidFill>
                  <a:srgbClr val="000000"/>
                </a:solidFill>
                <a:latin typeface="宋体" panose="02010600030101010101" pitchFamily="2" charset="-122"/>
              </a:rPr>
              <a:t>(B)=</a:t>
            </a:r>
            <a:r>
              <a:rPr lang="en-US" altLang="zh-CN" sz="2800" dirty="0" smtClean="0">
                <a:solidFill>
                  <a:srgbClr val="000000"/>
                </a:solidFill>
                <a:latin typeface="宋体" panose="02010600030101010101" pitchFamily="2" charset="-122"/>
              </a:rPr>
              <a:t>0.675mol</a:t>
            </a:r>
            <a:r>
              <a:rPr lang="en-US" altLang="zh-CN" sz="2800" dirty="0">
                <a:solidFill>
                  <a:srgbClr val="000000"/>
                </a:solidFill>
                <a:latin typeface="宋体" panose="02010600030101010101" pitchFamily="2" charset="-122"/>
              </a:rPr>
              <a:t>/(L·s)</a:t>
            </a:r>
          </a:p>
        </p:txBody>
      </p:sp>
      <p:cxnSp>
        <p:nvCxnSpPr>
          <p:cNvPr id="3" name="直接箭头连接符 2"/>
          <p:cNvCxnSpPr>
            <a:endCxn id="12" idx="1"/>
          </p:cNvCxnSpPr>
          <p:nvPr/>
        </p:nvCxnSpPr>
        <p:spPr>
          <a:xfrm>
            <a:off x="6100354" y="2204352"/>
            <a:ext cx="685074" cy="506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6100354" y="4354986"/>
            <a:ext cx="685074" cy="506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6100354" y="3712220"/>
            <a:ext cx="685074" cy="506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0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2409"/>
                                        </p:tgtEl>
                                        <p:attrNameLst>
                                          <p:attrName>style.visibility</p:attrName>
                                        </p:attrNameLst>
                                      </p:cBhvr>
                                      <p:to>
                                        <p:strVal val="visible"/>
                                      </p:to>
                                    </p:set>
                                    <p:anim calcmode="lin" valueType="num">
                                      <p:cBhvr additive="base">
                                        <p:cTn id="31" dur="500" fill="hold"/>
                                        <p:tgtEl>
                                          <p:spTgt spid="102409"/>
                                        </p:tgtEl>
                                        <p:attrNameLst>
                                          <p:attrName>ppt_x</p:attrName>
                                        </p:attrNameLst>
                                      </p:cBhvr>
                                      <p:tavLst>
                                        <p:tav tm="0">
                                          <p:val>
                                            <p:strVal val="1+#ppt_w/2"/>
                                          </p:val>
                                        </p:tav>
                                        <p:tav tm="100000">
                                          <p:val>
                                            <p:strVal val="#ppt_x"/>
                                          </p:val>
                                        </p:tav>
                                      </p:tavLst>
                                    </p:anim>
                                    <p:anim calcmode="lin" valueType="num">
                                      <p:cBhvr additive="base">
                                        <p:cTn id="32" dur="500" fill="hold"/>
                                        <p:tgtEl>
                                          <p:spTgt spid="102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9"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134" y="385303"/>
            <a:ext cx="6750566" cy="830997"/>
          </a:xfrm>
          <a:prstGeom prst="rect">
            <a:avLst/>
          </a:prstGeom>
        </p:spPr>
        <p:txBody>
          <a:bodyPr wrap="none">
            <a:spAutoFit/>
          </a:bodyPr>
          <a:lstStyle/>
          <a:p>
            <a:pPr algn="ctr">
              <a:lnSpc>
                <a:spcPct val="150000"/>
              </a:lnSpc>
              <a:spcAft>
                <a:spcPts val="0"/>
              </a:spcAft>
            </a:pPr>
            <a:r>
              <a:rPr lang="zh-CN" altLang="zh-CN" sz="3200" kern="100" dirty="0">
                <a:latin typeface="宋体" panose="02010600030101010101" pitchFamily="2" charset="-122"/>
                <a:ea typeface="宋体" panose="02010600030101010101" pitchFamily="2" charset="-122"/>
                <a:cs typeface="Times New Roman" panose="02020603050405020304" pitchFamily="18" charset="0"/>
              </a:rPr>
              <a:t>同一化学反应中反应快慢的比较方法</a:t>
            </a:r>
            <a:endParaRPr lang="zh-CN" altLang="zh-CN" sz="3200" kern="100" dirty="0">
              <a:latin typeface="宋体" panose="02010600030101010101" pitchFamily="2" charset="-122"/>
              <a:ea typeface="宋体" panose="02010600030101010101" pitchFamily="2" charset="-122"/>
              <a:cs typeface="Courier New" panose="02070309020205020404" pitchFamily="49" charset="0"/>
            </a:endParaRPr>
          </a:p>
        </p:txBody>
      </p:sp>
      <p:grpSp>
        <p:nvGrpSpPr>
          <p:cNvPr id="7" name="组合 6"/>
          <p:cNvGrpSpPr/>
          <p:nvPr/>
        </p:nvGrpSpPr>
        <p:grpSpPr>
          <a:xfrm>
            <a:off x="918753" y="1396782"/>
            <a:ext cx="11046823" cy="4616648"/>
            <a:chOff x="918753" y="1396782"/>
            <a:chExt cx="11046823" cy="4616648"/>
          </a:xfrm>
        </p:grpSpPr>
        <p:sp>
          <p:nvSpPr>
            <p:cNvPr id="2" name="矩形 1"/>
            <p:cNvSpPr/>
            <p:nvPr/>
          </p:nvSpPr>
          <p:spPr>
            <a:xfrm>
              <a:off x="918753" y="1396782"/>
              <a:ext cx="11046823" cy="4616648"/>
            </a:xfrm>
            <a:prstGeom prst="rect">
              <a:avLst/>
            </a:prstGeom>
          </p:spPr>
          <p:txBody>
            <a:bodyPr wrap="square">
              <a:spAutoFit/>
            </a:bodyPr>
            <a:lstStyle/>
            <a:p>
              <a:pPr algn="just">
                <a:lnSpc>
                  <a:spcPct val="150000"/>
                </a:lnSpc>
                <a:spcAft>
                  <a:spcPts val="0"/>
                </a:spcAft>
              </a:pPr>
              <a:r>
                <a:rPr lang="zh-CN" altLang="zh-CN" sz="2800" b="1" kern="100" dirty="0" smtClean="0">
                  <a:latin typeface="宋体" panose="02010600030101010101" pitchFamily="2" charset="-122"/>
                  <a:ea typeface="宋体" panose="02010600030101010101" pitchFamily="2" charset="-122"/>
                  <a:cs typeface="Times New Roman" panose="02020603050405020304" pitchFamily="18" charset="0"/>
                </a:rPr>
                <a:t>由于</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同一化学反应的反应速率用不同物质表示时数值可能不同，所以比较反应的快慢不能只看数值的大小，而要进行一定的转化。</a:t>
              </a:r>
              <a:endParaRPr lang="zh-CN" altLang="zh-CN" sz="2800" b="1"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(1)</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看</a:t>
              </a:r>
              <a:r>
                <a:rPr lang="zh-CN" altLang="zh-CN" sz="2800" b="1"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单位</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是否统一，若不统一，换算成相同的单位。</a:t>
              </a:r>
              <a:endParaRPr lang="zh-CN" altLang="zh-CN" sz="2800" b="1"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(2)</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换算成</a:t>
              </a:r>
              <a:r>
                <a:rPr lang="zh-CN" altLang="zh-CN" sz="2800" b="1"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同一物质</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表示的速率，再比较数值的大小。</a:t>
              </a:r>
              <a:endParaRPr lang="zh-CN" altLang="zh-CN" sz="2800" b="1"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(3)</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比较化学反应速率与化学计量数的比值，即对于一般反应</a:t>
              </a:r>
              <a:r>
                <a:rPr lang="en-US" altLang="zh-CN" sz="2800" b="1" i="1" kern="100" dirty="0" err="1">
                  <a:latin typeface="宋体" panose="02010600030101010101" pitchFamily="2" charset="-122"/>
                  <a:ea typeface="宋体" panose="02010600030101010101" pitchFamily="2" charset="-122"/>
                  <a:cs typeface="Courier New" panose="02070309020205020404" pitchFamily="49" charset="0"/>
                </a:rPr>
                <a:t>a</a:t>
              </a:r>
              <a:r>
                <a:rPr lang="en-US" altLang="zh-CN" sz="2800" b="1" kern="100" dirty="0" err="1">
                  <a:latin typeface="宋体" panose="02010600030101010101" pitchFamily="2" charset="-122"/>
                  <a:ea typeface="宋体" panose="02010600030101010101" pitchFamily="2" charset="-122"/>
                  <a:cs typeface="Courier New" panose="02070309020205020404" pitchFamily="49" charset="0"/>
                </a:rPr>
                <a:t>A</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b="1" i="1" kern="100" dirty="0" err="1">
                  <a:latin typeface="宋体" panose="02010600030101010101" pitchFamily="2" charset="-122"/>
                  <a:ea typeface="宋体" panose="02010600030101010101" pitchFamily="2" charset="-122"/>
                  <a:cs typeface="Courier New" panose="02070309020205020404" pitchFamily="49" charset="0"/>
                </a:rPr>
                <a:t>b</a:t>
              </a:r>
              <a:r>
                <a:rPr lang="en-US" altLang="zh-CN" sz="2800" b="1" kern="100" dirty="0" err="1">
                  <a:latin typeface="宋体" panose="02010600030101010101" pitchFamily="2" charset="-122"/>
                  <a:ea typeface="宋体" panose="02010600030101010101" pitchFamily="2" charset="-122"/>
                  <a:cs typeface="Courier New" panose="02070309020205020404" pitchFamily="49" charset="0"/>
                </a:rPr>
                <a:t>B</a:t>
              </a:r>
              <a:r>
                <a:rPr lang="en-US" altLang="zh-CN" sz="2800" b="1" kern="100" spc="-80" dirty="0">
                  <a:latin typeface="宋体" panose="02010600030101010101" pitchFamily="2" charset="-122"/>
                  <a:ea typeface="宋体" panose="02010600030101010101" pitchFamily="2" charset="-122"/>
                  <a:cs typeface="Courier New" panose="02070309020205020404" pitchFamily="49" charset="0"/>
                </a:rPr>
                <a:t>==</a:t>
              </a: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a:t>
              </a:r>
              <a:r>
                <a:rPr lang="en-US" altLang="zh-CN" sz="2800" b="1" i="1" kern="100" dirty="0" err="1">
                  <a:latin typeface="宋体" panose="02010600030101010101" pitchFamily="2" charset="-122"/>
                  <a:ea typeface="宋体" panose="02010600030101010101" pitchFamily="2" charset="-122"/>
                  <a:cs typeface="Courier New" panose="02070309020205020404" pitchFamily="49" charset="0"/>
                </a:rPr>
                <a:t>c</a:t>
              </a:r>
              <a:r>
                <a:rPr lang="en-US" altLang="zh-CN" sz="2800" b="1" kern="100" dirty="0" err="1">
                  <a:latin typeface="宋体" panose="02010600030101010101" pitchFamily="2" charset="-122"/>
                  <a:ea typeface="宋体" panose="02010600030101010101" pitchFamily="2" charset="-122"/>
                  <a:cs typeface="Courier New" panose="02070309020205020404" pitchFamily="49" charset="0"/>
                </a:rPr>
                <a:t>C</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b="1" i="1" kern="100" dirty="0" err="1">
                  <a:latin typeface="宋体" panose="02010600030101010101" pitchFamily="2" charset="-122"/>
                  <a:ea typeface="宋体" panose="02010600030101010101" pitchFamily="2" charset="-122"/>
                  <a:cs typeface="Courier New" panose="02070309020205020404" pitchFamily="49" charset="0"/>
                </a:rPr>
                <a:t>d</a:t>
              </a:r>
              <a:r>
                <a:rPr lang="en-US" altLang="zh-CN" sz="2800" b="1" kern="100" dirty="0" err="1">
                  <a:latin typeface="宋体" panose="02010600030101010101" pitchFamily="2" charset="-122"/>
                  <a:ea typeface="宋体" panose="02010600030101010101" pitchFamily="2" charset="-122"/>
                  <a:cs typeface="Courier New" panose="02070309020205020404" pitchFamily="49" charset="0"/>
                </a:rPr>
                <a:t>D</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，比较与，</a:t>
              </a:r>
              <a:r>
                <a:rPr lang="zh-CN" altLang="zh-CN" sz="2800" b="1" kern="100" dirty="0" smtClean="0">
                  <a:latin typeface="宋体" panose="02010600030101010101" pitchFamily="2" charset="-122"/>
                  <a:ea typeface="宋体" panose="02010600030101010101" pitchFamily="2" charset="-122"/>
                  <a:cs typeface="Times New Roman" panose="02020603050405020304" pitchFamily="18" charset="0"/>
                </a:rPr>
                <a:t>若</a:t>
              </a:r>
              <a:r>
                <a:rPr lang="en-US" altLang="zh-CN" sz="2800" b="1" kern="100" dirty="0" smtClean="0">
                  <a:latin typeface="宋体" panose="02010600030101010101" pitchFamily="2" charset="-122"/>
                  <a:ea typeface="宋体" panose="02010600030101010101" pitchFamily="2" charset="-122"/>
                  <a:cs typeface="Times New Roman" panose="02020603050405020304" pitchFamily="18" charset="0"/>
                </a:rPr>
                <a:t>   </a:t>
              </a:r>
              <a:r>
                <a:rPr lang="zh-CN" altLang="zh-CN" sz="2800" b="1"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2800" b="1" kern="100" dirty="0" smtClean="0">
                  <a:latin typeface="宋体" panose="02010600030101010101" pitchFamily="2" charset="-122"/>
                  <a:ea typeface="宋体" panose="02010600030101010101" pitchFamily="2" charset="-122"/>
                  <a:cs typeface="Times New Roman" panose="02020603050405020304" pitchFamily="18" charset="0"/>
                </a:rPr>
                <a:t>   </a:t>
              </a:r>
              <a:r>
                <a:rPr lang="zh-CN" altLang="zh-CN" sz="2800" b="1" kern="100" dirty="0" smtClean="0">
                  <a:latin typeface="宋体" panose="02010600030101010101" pitchFamily="2" charset="-122"/>
                  <a:ea typeface="宋体" panose="02010600030101010101" pitchFamily="2" charset="-122"/>
                  <a:cs typeface="Times New Roman" panose="02020603050405020304" pitchFamily="18" charset="0"/>
                </a:rPr>
                <a:t>，</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则</a:t>
              </a: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A</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表示的反应速率比</a:t>
              </a: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B</a:t>
              </a:r>
              <a:r>
                <a:rPr lang="zh-CN" altLang="zh-CN" sz="2800" b="1" kern="100" dirty="0">
                  <a:latin typeface="宋体" panose="02010600030101010101" pitchFamily="2" charset="-122"/>
                  <a:ea typeface="宋体" panose="02010600030101010101" pitchFamily="2" charset="-122"/>
                  <a:cs typeface="Times New Roman" panose="02020603050405020304" pitchFamily="18" charset="0"/>
                </a:rPr>
                <a:t>的大。</a:t>
              </a:r>
              <a:endParaRPr lang="zh-CN" altLang="zh-CN" sz="2800" b="1"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b="1" kern="100" dirty="0">
                  <a:latin typeface="宋体" panose="02010600030101010101" pitchFamily="2" charset="-122"/>
                  <a:ea typeface="宋体" panose="02010600030101010101" pitchFamily="2" charset="-122"/>
                  <a:cs typeface="Courier New" panose="02070309020205020404" pitchFamily="49" charset="0"/>
                </a:rPr>
                <a:t> </a:t>
              </a:r>
              <a:endParaRPr lang="zh-CN" altLang="zh-CN" sz="2800" b="1" kern="100" dirty="0">
                <a:latin typeface="宋体" panose="02010600030101010101" pitchFamily="2" charset="-122"/>
                <a:ea typeface="宋体" panose="02010600030101010101" pitchFamily="2" charset="-122"/>
                <a:cs typeface="Courier New" panose="02070309020205020404" pitchFamily="49" charset="0"/>
              </a:endParaRPr>
            </a:p>
          </p:txBody>
        </p:sp>
        <p:pic>
          <p:nvPicPr>
            <p:cNvPr id="5" name="图片 4"/>
            <p:cNvPicPr>
              <a:picLocks noChangeAspect="1"/>
            </p:cNvPicPr>
            <p:nvPr/>
          </p:nvPicPr>
          <p:blipFill rotWithShape="1">
            <a:blip r:embed="rId2"/>
            <a:srcRect r="93179"/>
            <a:stretch/>
          </p:blipFill>
          <p:spPr>
            <a:xfrm>
              <a:off x="5987233" y="4592849"/>
              <a:ext cx="713817" cy="780172"/>
            </a:xfrm>
            <a:prstGeom prst="rect">
              <a:avLst/>
            </a:prstGeom>
          </p:spPr>
        </p:pic>
        <p:pic>
          <p:nvPicPr>
            <p:cNvPr id="6" name="图片 5"/>
            <p:cNvPicPr>
              <a:picLocks noChangeAspect="1"/>
            </p:cNvPicPr>
            <p:nvPr/>
          </p:nvPicPr>
          <p:blipFill rotWithShape="1">
            <a:blip r:embed="rId3"/>
            <a:srcRect r="93276"/>
            <a:stretch/>
          </p:blipFill>
          <p:spPr>
            <a:xfrm>
              <a:off x="5116624" y="4635759"/>
              <a:ext cx="693187" cy="768669"/>
            </a:xfrm>
            <a:prstGeom prst="rect">
              <a:avLst/>
            </a:prstGeom>
          </p:spPr>
        </p:pic>
      </p:grpSp>
    </p:spTree>
    <p:extLst>
      <p:ext uri="{BB962C8B-B14F-4D97-AF65-F5344CB8AC3E}">
        <p14:creationId xmlns:p14="http://schemas.microsoft.com/office/powerpoint/2010/main" val="4034691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1370" y="366296"/>
            <a:ext cx="11408229" cy="5262979"/>
          </a:xfrm>
          <a:prstGeom prst="rect">
            <a:avLst/>
          </a:prstGeom>
        </p:spPr>
        <p:txBody>
          <a:bodyPr wrap="square">
            <a:spAutoFit/>
          </a:bodyPr>
          <a:lstStyle/>
          <a:p>
            <a:pPr algn="just">
              <a:lnSpc>
                <a:spcPct val="150000"/>
              </a:lnSpc>
              <a:spcAft>
                <a:spcPts val="0"/>
              </a:spcAft>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已知反应</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4CO</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2NO</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           </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N</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4CO</a:t>
            </a:r>
            <a:r>
              <a:rPr lang="en-US" altLang="zh-CN" sz="2800"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在不同条件下的化学反应速率如下。</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①</a:t>
            </a:r>
            <a:r>
              <a:rPr lang="en-US" altLang="zh-CN" sz="28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(CO</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1.5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②</a:t>
            </a:r>
            <a:r>
              <a:rPr lang="en-US" altLang="zh-CN" sz="28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(NO</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0.7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③</a:t>
            </a:r>
            <a:r>
              <a:rPr lang="en-US" altLang="zh-CN" sz="28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(N</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0.4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④</a:t>
            </a:r>
            <a:r>
              <a:rPr lang="en-US" altLang="zh-CN" sz="28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(CO</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1.1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en-US" altLang="zh-CN" sz="2800" kern="100" dirty="0" smtClean="0">
                <a:latin typeface="宋体" panose="02010600030101010101" pitchFamily="2" charset="-122"/>
                <a:ea typeface="宋体" panose="02010600030101010101" pitchFamily="2" charset="-122"/>
                <a:cs typeface="Times New Roman" panose="02020603050405020304" pitchFamily="18" charset="0"/>
              </a:rPr>
              <a:t>⑤</a:t>
            </a:r>
            <a:r>
              <a:rPr lang="en-US" altLang="zh-CN" sz="2800" i="1" kern="100" dirty="0" smtClean="0">
                <a:latin typeface="Book Antiqua" panose="0204060205030503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(NO</a:t>
            </a:r>
            <a:r>
              <a:rPr lang="en-US" altLang="zh-CN" sz="2800"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0.01 </a:t>
            </a:r>
            <a:r>
              <a:rPr lang="en-US" altLang="zh-CN" sz="2800" kern="100" dirty="0" err="1">
                <a:latin typeface="Times New Roman" panose="02020603050405020304" pitchFamily="18" charset="0"/>
                <a:ea typeface="宋体" panose="02010600030101010101" pitchFamily="2" charset="-122"/>
                <a:cs typeface="Courier New" panose="02070309020205020404" pitchFamily="49"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·s</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algn="just">
              <a:lnSpc>
                <a:spcPct val="150000"/>
              </a:lnSpc>
              <a:spcAft>
                <a:spcPts val="0"/>
              </a:spcAft>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请比较上述</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5</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种情况反应的快慢</a:t>
            </a:r>
            <a:r>
              <a:rPr lang="en-US" altLang="zh-CN" sz="2800" kern="100" dirty="0" smtClean="0">
                <a:latin typeface="Times New Roman" panose="02020603050405020304" pitchFamily="18" charset="0"/>
                <a:ea typeface="宋体" panose="02010600030101010101" pitchFamily="2" charset="-122"/>
                <a:cs typeface="Courier New" panose="02070309020205020404" pitchFamily="49" charset="0"/>
              </a:rPr>
              <a:t>______________________(</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由大到小的顺序</a:t>
            </a:r>
            <a:r>
              <a:rPr lang="en-US" altLang="zh-CN" sz="2800"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p:txBody>
      </p:sp>
      <p:sp>
        <p:nvSpPr>
          <p:cNvPr id="3" name="矩形 2"/>
          <p:cNvSpPr/>
          <p:nvPr/>
        </p:nvSpPr>
        <p:spPr>
          <a:xfrm>
            <a:off x="6314513" y="4016823"/>
            <a:ext cx="2339102" cy="637675"/>
          </a:xfrm>
          <a:prstGeom prst="rect">
            <a:avLst/>
          </a:prstGeom>
        </p:spPr>
        <p:txBody>
          <a:bodyPr wrap="none">
            <a:spAutoFit/>
          </a:bodyPr>
          <a:lstStyle/>
          <a:p>
            <a:pPr algn="just">
              <a:lnSpc>
                <a:spcPct val="150000"/>
              </a:lnSpc>
              <a:spcAft>
                <a:spcPts val="0"/>
              </a:spcAft>
            </a:pPr>
            <a:r>
              <a:rPr lang="zh-CN" altLang="zh-CN" sz="28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③①②⑤④</a:t>
            </a:r>
            <a:endParaRPr lang="zh-CN" altLang="zh-CN" sz="2800" kern="100" dirty="0">
              <a:solidFill>
                <a:srgbClr val="FF0000"/>
              </a:solidFill>
              <a:latin typeface="宋体" panose="02010600030101010101" pitchFamily="2" charset="-122"/>
              <a:ea typeface="宋体" panose="02010600030101010101" pitchFamily="2" charset="-122"/>
              <a:cs typeface="Courier New" panose="02070309020205020404" pitchFamily="49" charset="0"/>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3492495490"/>
              </p:ext>
            </p:extLst>
          </p:nvPr>
        </p:nvGraphicFramePr>
        <p:xfrm>
          <a:off x="3899262" y="643164"/>
          <a:ext cx="769212" cy="290513"/>
        </p:xfrm>
        <a:graphic>
          <a:graphicData uri="http://schemas.openxmlformats.org/presentationml/2006/ole">
            <mc:AlternateContent xmlns:mc="http://schemas.openxmlformats.org/markup-compatibility/2006">
              <mc:Choice xmlns:v="urn:schemas-microsoft-com:vml" Requires="v">
                <p:oleObj spid="_x0000_s28695" r:id="rId3" imgW="594677" imgH="161861" progId="">
                  <p:embed/>
                </p:oleObj>
              </mc:Choice>
              <mc:Fallback>
                <p:oleObj r:id="rId3" imgW="594677" imgH="161861" progId="">
                  <p:embed/>
                  <p:pic>
                    <p:nvPicPr>
                      <p:cNvPr id="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262" y="643164"/>
                        <a:ext cx="769212" cy="29051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707278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97577" y="1236259"/>
            <a:ext cx="10485120" cy="3970318"/>
          </a:xfrm>
          <a:prstGeom prst="rect">
            <a:avLst/>
          </a:prstGeom>
        </p:spPr>
        <p:txBody>
          <a:bodyPr wrap="square">
            <a:spAutoFit/>
          </a:bodyPr>
          <a:lstStyle/>
          <a:p>
            <a:pPr algn="just">
              <a:lnSpc>
                <a:spcPct val="150000"/>
              </a:lnSpc>
              <a:spcAft>
                <a:spcPts val="0"/>
              </a:spcAft>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对于可逆反应</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A(g)</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3B(s</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     2C(g</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2D(g)</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，在不同条件下的化学反应速率如下，其中表示的反应速率最快的是</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kern="1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0.5 </a:t>
            </a:r>
            <a:r>
              <a:rPr lang="en-US" altLang="zh-CN" sz="2800" kern="100" dirty="0" err="1">
                <a:latin typeface="Times New Roman" panose="02020603050405020304" pitchFamily="18" charset="0"/>
                <a:ea typeface="宋体" panose="02010600030101010101" pitchFamily="2" charset="-122"/>
                <a:cs typeface="Times New Roman" panose="02020603050405020304" pitchFamily="18"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kern="1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(B</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1.2 </a:t>
            </a:r>
            <a:r>
              <a:rPr lang="en-US" altLang="zh-CN" sz="2800" kern="100" dirty="0" err="1">
                <a:latin typeface="Times New Roman" panose="02020603050405020304" pitchFamily="18" charset="0"/>
                <a:ea typeface="宋体" panose="02010600030101010101" pitchFamily="2" charset="-122"/>
                <a:cs typeface="Times New Roman" panose="02020603050405020304" pitchFamily="18"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kern="1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(D</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0.4 </a:t>
            </a:r>
            <a:r>
              <a:rPr lang="en-US" altLang="zh-CN" sz="2800" kern="100" dirty="0" err="1">
                <a:latin typeface="Times New Roman" panose="02020603050405020304" pitchFamily="18" charset="0"/>
                <a:ea typeface="宋体" panose="02010600030101010101" pitchFamily="2" charset="-122"/>
                <a:cs typeface="Times New Roman" panose="02020603050405020304" pitchFamily="18"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·min</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kern="1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0.1 </a:t>
            </a:r>
            <a:r>
              <a:rPr lang="en-US" altLang="zh-CN" sz="2800" kern="100" dirty="0" err="1">
                <a:latin typeface="Times New Roman" panose="02020603050405020304" pitchFamily="18" charset="0"/>
                <a:ea typeface="宋体" panose="02010600030101010101" pitchFamily="2" charset="-122"/>
                <a:cs typeface="Times New Roman" panose="02020603050405020304" pitchFamily="18" charset="0"/>
              </a:rPr>
              <a:t>mol·L</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sz="2800"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Object 12"/>
          <p:cNvGraphicFramePr>
            <a:graphicFrameLocks noChangeAspect="1"/>
          </p:cNvGraphicFramePr>
          <p:nvPr>
            <p:extLst>
              <p:ext uri="{D42A27DB-BD31-4B8C-83A1-F6EECF244321}">
                <p14:modId xmlns:p14="http://schemas.microsoft.com/office/powerpoint/2010/main" val="592325115"/>
              </p:ext>
            </p:extLst>
          </p:nvPr>
        </p:nvGraphicFramePr>
        <p:xfrm>
          <a:off x="5270115" y="1534252"/>
          <a:ext cx="914400" cy="290513"/>
        </p:xfrm>
        <a:graphic>
          <a:graphicData uri="http://schemas.openxmlformats.org/presentationml/2006/ole">
            <mc:AlternateContent xmlns:mc="http://schemas.openxmlformats.org/markup-compatibility/2006">
              <mc:Choice xmlns:v="urn:schemas-microsoft-com:vml" Requires="v">
                <p:oleObj spid="_x0000_s8236" r:id="rId3" imgW="594677" imgH="161861" progId="">
                  <p:embed/>
                </p:oleObj>
              </mc:Choice>
              <mc:Fallback>
                <p:oleObj r:id="rId3" imgW="594677" imgH="161861" progId="">
                  <p:embed/>
                  <p:pic>
                    <p:nvPicPr>
                      <p:cNvPr id="7"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115" y="1534252"/>
                        <a:ext cx="914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p:cNvSpPr txBox="1"/>
          <p:nvPr/>
        </p:nvSpPr>
        <p:spPr>
          <a:xfrm>
            <a:off x="8739052" y="2050869"/>
            <a:ext cx="1254034" cy="584775"/>
          </a:xfrm>
          <a:prstGeom prst="rect">
            <a:avLst/>
          </a:prstGeom>
          <a:noFill/>
        </p:spPr>
        <p:txBody>
          <a:bodyPr wrap="square" rtlCol="0">
            <a:spAutoFit/>
          </a:bodyPr>
          <a:lstStyle/>
          <a:p>
            <a:r>
              <a:rPr lang="en-US" altLang="zh-CN" sz="3200" dirty="0" smtClean="0">
                <a:solidFill>
                  <a:srgbClr val="FF0000"/>
                </a:solidFill>
              </a:rPr>
              <a:t>D</a:t>
            </a:r>
            <a:endParaRPr lang="zh-CN" altLang="en-US" sz="3200" dirty="0">
              <a:solidFill>
                <a:srgbClr val="FF0000"/>
              </a:solidFill>
            </a:endParaRPr>
          </a:p>
        </p:txBody>
      </p:sp>
    </p:spTree>
    <p:extLst>
      <p:ext uri="{BB962C8B-B14F-4D97-AF65-F5344CB8AC3E}">
        <p14:creationId xmlns:p14="http://schemas.microsoft.com/office/powerpoint/2010/main" val="3170168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262743" y="2867297"/>
            <a:ext cx="999961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zh-CN" altLang="en-US" sz="3200" dirty="0">
                <a:latin typeface="宋体" panose="02010600030101010101" pitchFamily="2" charset="-122"/>
              </a:rPr>
              <a:t>生活经验告诉我们，</a:t>
            </a:r>
            <a:r>
              <a:rPr lang="zh-CN" altLang="en-US" sz="3200" dirty="0">
                <a:latin typeface="Comic Sans MS" panose="030F0702030302020204" pitchFamily="66" charset="0"/>
              </a:rPr>
              <a:t>有时候我们需要加快化学反应速率</a:t>
            </a:r>
            <a:r>
              <a:rPr lang="en-US" altLang="zh-CN" sz="3200" dirty="0">
                <a:latin typeface="Comic Sans MS" panose="030F0702030302020204" pitchFamily="66" charset="0"/>
              </a:rPr>
              <a:t>,</a:t>
            </a:r>
            <a:r>
              <a:rPr lang="zh-CN" altLang="en-US" sz="3200" dirty="0">
                <a:latin typeface="Comic Sans MS" panose="030F0702030302020204" pitchFamily="66" charset="0"/>
              </a:rPr>
              <a:t>有时候需要减慢化学反应速率</a:t>
            </a:r>
            <a:r>
              <a:rPr lang="en-US" altLang="zh-CN" sz="3200" dirty="0">
                <a:latin typeface="Comic Sans MS" panose="030F0702030302020204" pitchFamily="66" charset="0"/>
              </a:rPr>
              <a:t>,</a:t>
            </a:r>
            <a:r>
              <a:rPr lang="zh-CN" altLang="en-US" sz="3200" dirty="0">
                <a:latin typeface="Comic Sans MS" panose="030F0702030302020204" pitchFamily="66" charset="0"/>
              </a:rPr>
              <a:t>那么有没有办法做到呢？</a:t>
            </a:r>
          </a:p>
          <a:p>
            <a:pPr>
              <a:lnSpc>
                <a:spcPct val="150000"/>
              </a:lnSpc>
              <a:spcBef>
                <a:spcPct val="50000"/>
              </a:spcBef>
            </a:pPr>
            <a:endParaRPr lang="en-US" altLang="zh-CN" sz="3200" dirty="0">
              <a:latin typeface="Comic Sans MS" panose="030F0702030302020204" pitchFamily="66" charset="0"/>
            </a:endParaRPr>
          </a:p>
        </p:txBody>
      </p:sp>
      <p:sp>
        <p:nvSpPr>
          <p:cNvPr id="6" name="Text Box 3"/>
          <p:cNvSpPr txBox="1">
            <a:spLocks noChangeArrowheads="1"/>
          </p:cNvSpPr>
          <p:nvPr/>
        </p:nvSpPr>
        <p:spPr bwMode="auto">
          <a:xfrm>
            <a:off x="2116183" y="1275806"/>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en-US" altLang="en-US" sz="2800" b="1" dirty="0">
                <a:latin typeface="Times New Roman" panose="02020603050405020304" pitchFamily="18" charset="0"/>
              </a:rPr>
              <a:t>■</a:t>
            </a:r>
            <a:r>
              <a:rPr lang="zh-CN" altLang="en-US" sz="2800" b="1" dirty="0">
                <a:latin typeface="Times New Roman" panose="02020603050405020304" pitchFamily="18" charset="0"/>
              </a:rPr>
              <a:t>钢铁腐蚀     </a:t>
            </a:r>
            <a:r>
              <a:rPr lang="en-US" altLang="en-US" sz="2800" b="1" dirty="0">
                <a:latin typeface="Times New Roman" panose="02020603050405020304" pitchFamily="18" charset="0"/>
              </a:rPr>
              <a:t>■</a:t>
            </a:r>
            <a:r>
              <a:rPr lang="zh-CN" altLang="en-US" sz="2800" b="1" dirty="0">
                <a:latin typeface="Times New Roman" panose="02020603050405020304" pitchFamily="18" charset="0"/>
              </a:rPr>
              <a:t> 食物腐坏    </a:t>
            </a:r>
            <a:r>
              <a:rPr lang="en-US" altLang="en-US" sz="2800" b="1" dirty="0">
                <a:latin typeface="Times New Roman" panose="02020603050405020304" pitchFamily="18" charset="0"/>
              </a:rPr>
              <a:t>■</a:t>
            </a:r>
            <a:r>
              <a:rPr lang="zh-CN" altLang="en-US" sz="2800" b="1" dirty="0">
                <a:latin typeface="Times New Roman" panose="02020603050405020304" pitchFamily="18" charset="0"/>
              </a:rPr>
              <a:t> 炼钢   </a:t>
            </a:r>
            <a:r>
              <a:rPr lang="en-US" altLang="en-US" sz="2800" b="1" dirty="0">
                <a:latin typeface="Times New Roman" panose="02020603050405020304" pitchFamily="18" charset="0"/>
              </a:rPr>
              <a:t>■</a:t>
            </a:r>
            <a:r>
              <a:rPr lang="zh-CN" altLang="en-US" sz="2800" b="1" dirty="0">
                <a:latin typeface="Times New Roman" panose="02020603050405020304" pitchFamily="18" charset="0"/>
              </a:rPr>
              <a:t> 合成氨</a:t>
            </a:r>
          </a:p>
        </p:txBody>
      </p:sp>
    </p:spTree>
    <p:extLst>
      <p:ext uri="{BB962C8B-B14F-4D97-AF65-F5344CB8AC3E}">
        <p14:creationId xmlns:p14="http://schemas.microsoft.com/office/powerpoint/2010/main" val="3900744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4582" y="640080"/>
            <a:ext cx="5793377" cy="523220"/>
          </a:xfrm>
          <a:prstGeom prst="rect">
            <a:avLst/>
          </a:prstGeom>
          <a:noFill/>
        </p:spPr>
        <p:txBody>
          <a:bodyPr wrap="square" rtlCol="0">
            <a:spAutoFit/>
          </a:bodyPr>
          <a:lstStyle/>
          <a:p>
            <a:r>
              <a:rPr lang="zh-CN" altLang="en-US" sz="2800" dirty="0" smtClean="0">
                <a:latin typeface="宋体" panose="02010600030101010101" pitchFamily="2" charset="-122"/>
                <a:ea typeface="宋体" panose="02010600030101010101" pitchFamily="2" charset="-122"/>
              </a:rPr>
              <a:t>二、影响化学反应速率的因素</a:t>
            </a:r>
            <a:endParaRPr lang="zh-CN" altLang="en-US" sz="2800" dirty="0">
              <a:latin typeface="宋体" panose="02010600030101010101" pitchFamily="2" charset="-122"/>
              <a:ea typeface="宋体" panose="02010600030101010101" pitchFamily="2" charset="-122"/>
            </a:endParaRPr>
          </a:p>
        </p:txBody>
      </p:sp>
      <p:sp>
        <p:nvSpPr>
          <p:cNvPr id="3" name="内容占位符 103425"/>
          <p:cNvSpPr>
            <a:spLocks noGrp="1" noChangeArrowheads="1"/>
          </p:cNvSpPr>
          <p:nvPr>
            <p:ph idx="1"/>
          </p:nvPr>
        </p:nvSpPr>
        <p:spPr>
          <a:xfrm>
            <a:off x="1269274" y="3807824"/>
            <a:ext cx="9977846" cy="2514600"/>
          </a:xfrm>
        </p:spPr>
        <p:txBody>
          <a:bodyPr>
            <a:normAutofit/>
          </a:bodyPr>
          <a:lstStyle/>
          <a:p>
            <a:pPr>
              <a:lnSpc>
                <a:spcPct val="150000"/>
              </a:lnSpc>
              <a:buFontTx/>
              <a:buNone/>
            </a:pP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在相同条件下</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等质量</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金属颗粒大小相同</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的下列金属与足量</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1mol/L </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盐酸反应时</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速率最快的是</a:t>
            </a:r>
          </a:p>
          <a:p>
            <a:pPr>
              <a:lnSpc>
                <a:spcPct val="150000"/>
              </a:lnSpc>
              <a:buFontTx/>
              <a:buNone/>
            </a:pP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 .</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镁   </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B. </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铝   </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C. </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钠   </a:t>
            </a:r>
            <a:r>
              <a:rPr lang="en-US" altLang="zh-CN"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D. </a:t>
            </a:r>
            <a:r>
              <a:rPr lang="zh-CN" altLang="en-US"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铁</a:t>
            </a:r>
          </a:p>
        </p:txBody>
      </p:sp>
      <p:sp>
        <p:nvSpPr>
          <p:cNvPr id="4" name="矩形 3"/>
          <p:cNvSpPr/>
          <p:nvPr/>
        </p:nvSpPr>
        <p:spPr>
          <a:xfrm>
            <a:off x="6258197" y="2189438"/>
            <a:ext cx="3057247" cy="523220"/>
          </a:xfrm>
          <a:prstGeom prst="rect">
            <a:avLst/>
          </a:prstGeom>
        </p:spPr>
        <p:txBody>
          <a:bodyPr wrap="none">
            <a:spAutoFit/>
          </a:bodyPr>
          <a:lstStyle/>
          <a:p>
            <a:r>
              <a:rPr lang="zh-CN" altLang="zh-CN" sz="2800" kern="100" dirty="0">
                <a:latin typeface="宋体" panose="02010600030101010101" pitchFamily="2" charset="-122"/>
                <a:ea typeface="宋体" panose="02010600030101010101" pitchFamily="2" charset="-122"/>
                <a:cs typeface="Times New Roman" panose="02020603050405020304" pitchFamily="18" charset="0"/>
              </a:rPr>
              <a:t>反应物本身的性质</a:t>
            </a:r>
            <a:endParaRPr lang="zh-CN" altLang="en-US" sz="2800" dirty="0">
              <a:latin typeface="宋体" panose="02010600030101010101" pitchFamily="2" charset="-122"/>
              <a:ea typeface="宋体" panose="02010600030101010101" pitchFamily="2" charset="-122"/>
            </a:endParaRPr>
          </a:p>
        </p:txBody>
      </p:sp>
      <p:sp>
        <p:nvSpPr>
          <p:cNvPr id="5" name="文本框 4"/>
          <p:cNvSpPr txBox="1"/>
          <p:nvPr/>
        </p:nvSpPr>
        <p:spPr>
          <a:xfrm>
            <a:off x="1041736" y="2258466"/>
            <a:ext cx="5816264" cy="523220"/>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内部因素（主要因素）</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15737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6293" y="575342"/>
            <a:ext cx="4990147" cy="523220"/>
          </a:xfrm>
          <a:prstGeom prst="rect">
            <a:avLst/>
          </a:prstGeom>
          <a:noFill/>
        </p:spPr>
        <p:txBody>
          <a:bodyPr wrap="square" rtlCol="0">
            <a:spAutoFit/>
          </a:bodyPr>
          <a:lstStyle/>
          <a:p>
            <a:r>
              <a:rPr lang="en-US" altLang="zh-CN" sz="2800" dirty="0" smtClean="0"/>
              <a:t>2.</a:t>
            </a:r>
            <a:r>
              <a:rPr lang="zh-CN" altLang="en-US" sz="2800" dirty="0" smtClean="0"/>
              <a:t>外界因素（次要因素）</a:t>
            </a:r>
            <a:endParaRPr lang="zh-CN" altLang="en-US" sz="2800" dirty="0"/>
          </a:p>
        </p:txBody>
      </p:sp>
      <p:sp>
        <p:nvSpPr>
          <p:cNvPr id="5" name="Text Box 4"/>
          <p:cNvSpPr txBox="1">
            <a:spLocks noChangeArrowheads="1"/>
          </p:cNvSpPr>
          <p:nvPr/>
        </p:nvSpPr>
        <p:spPr bwMode="auto">
          <a:xfrm>
            <a:off x="1147300" y="2645228"/>
            <a:ext cx="1005404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取两支大小相同的试管，各装入</a:t>
            </a:r>
            <a:r>
              <a:rPr lang="en-US" altLang="zh-CN" sz="2800" dirty="0" smtClean="0">
                <a:latin typeface="Times New Roman" panose="02020603050405020304" pitchFamily="18" charset="0"/>
                <a:cs typeface="Times New Roman" panose="02020603050405020304" pitchFamily="18" charset="0"/>
              </a:rPr>
              <a:t>2~3m</a:t>
            </a:r>
            <a:r>
              <a:rPr lang="en-US" altLang="zh-CN" sz="2800" dirty="0">
                <a:latin typeface="Times New Roman" panose="02020603050405020304" pitchFamily="18" charset="0"/>
                <a:cs typeface="Times New Roman" panose="02020603050405020304" pitchFamily="18" charset="0"/>
              </a:rPr>
              <a:t>L</a:t>
            </a:r>
            <a:r>
              <a:rPr lang="zh-CN" altLang="en-US" sz="2800" dirty="0" smtClean="0">
                <a:latin typeface="Times New Roman" panose="02020603050405020304" pitchFamily="18" charset="0"/>
                <a:cs typeface="Times New Roman" panose="02020603050405020304" pitchFamily="18" charset="0"/>
              </a:rPr>
              <a:t>约</a:t>
            </a:r>
            <a:r>
              <a:rPr lang="en-US" altLang="zh-CN" sz="2800" dirty="0">
                <a:latin typeface="Times New Roman" panose="02020603050405020304" pitchFamily="18" charset="0"/>
                <a:cs typeface="Times New Roman" panose="02020603050405020304" pitchFamily="18" charset="0"/>
              </a:rPr>
              <a:t>5%</a:t>
            </a:r>
            <a:r>
              <a:rPr lang="zh-CN" altLang="en-US" sz="2800" dirty="0">
                <a:latin typeface="Times New Roman" panose="02020603050405020304" pitchFamily="18" charset="0"/>
                <a:cs typeface="Times New Roman" panose="02020603050405020304" pitchFamily="18" charset="0"/>
              </a:rPr>
              <a:t>的</a:t>
            </a:r>
            <a:r>
              <a:rPr lang="en-US" altLang="zh-CN" sz="2800" dirty="0">
                <a:latin typeface="Times New Roman" panose="02020603050405020304" pitchFamily="18" charset="0"/>
                <a:cs typeface="Times New Roman" panose="02020603050405020304" pitchFamily="18" charset="0"/>
              </a:rPr>
              <a:t>H</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溶液，各滴入</a:t>
            </a:r>
            <a:r>
              <a:rPr lang="en-US" altLang="zh-CN" sz="2800" dirty="0">
                <a:latin typeface="Times New Roman" panose="02020603050405020304" pitchFamily="18" charset="0"/>
                <a:cs typeface="Times New Roman" panose="02020603050405020304" pitchFamily="18" charset="0"/>
              </a:rPr>
              <a:t>1~2</a:t>
            </a:r>
            <a:r>
              <a:rPr lang="zh-CN" altLang="en-US" sz="2800" dirty="0">
                <a:latin typeface="Times New Roman" panose="02020603050405020304" pitchFamily="18" charset="0"/>
                <a:cs typeface="Times New Roman" panose="02020603050405020304" pitchFamily="18" charset="0"/>
              </a:rPr>
              <a:t>滴</a:t>
            </a:r>
            <a:r>
              <a:rPr lang="en-US" altLang="zh-CN" sz="2800" dirty="0">
                <a:latin typeface="Times New Roman" panose="02020603050405020304" pitchFamily="18" charset="0"/>
                <a:cs typeface="Times New Roman" panose="02020603050405020304" pitchFamily="18" charset="0"/>
              </a:rPr>
              <a:t>1mol/LFeCl</a:t>
            </a:r>
            <a:r>
              <a:rPr lang="en-US" altLang="zh-CN" sz="2800" baseline="-250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溶液。待试管</a:t>
            </a:r>
            <a:r>
              <a:rPr lang="zh-CN" altLang="en-US" sz="2800" dirty="0" smtClean="0">
                <a:latin typeface="Times New Roman" panose="02020603050405020304" pitchFamily="18" charset="0"/>
                <a:cs typeface="Times New Roman" panose="02020603050405020304" pitchFamily="18" charset="0"/>
              </a:rPr>
              <a:t>中均有</a:t>
            </a:r>
            <a:r>
              <a:rPr lang="zh-CN" altLang="en-US" sz="2800" dirty="0">
                <a:latin typeface="Times New Roman" panose="02020603050405020304" pitchFamily="18" charset="0"/>
                <a:cs typeface="Times New Roman" panose="02020603050405020304" pitchFamily="18" charset="0"/>
              </a:rPr>
              <a:t>适量气泡出现时，</a:t>
            </a:r>
            <a:r>
              <a:rPr lang="zh-CN" altLang="en-US" sz="2800" dirty="0" smtClean="0">
                <a:latin typeface="Times New Roman" panose="02020603050405020304" pitchFamily="18" charset="0"/>
                <a:cs typeface="Times New Roman" panose="02020603050405020304" pitchFamily="18" charset="0"/>
              </a:rPr>
              <a:t>将其中一</a:t>
            </a:r>
            <a:r>
              <a:rPr lang="zh-CN" altLang="en-US" sz="2800" dirty="0">
                <a:latin typeface="Times New Roman" panose="02020603050405020304" pitchFamily="18" charset="0"/>
                <a:cs typeface="Times New Roman" panose="02020603050405020304" pitchFamily="18" charset="0"/>
              </a:rPr>
              <a:t>支试管放入盛</a:t>
            </a:r>
            <a:r>
              <a:rPr lang="zh-CN" altLang="en-US" sz="2800" dirty="0" smtClean="0">
                <a:latin typeface="Times New Roman" panose="02020603050405020304" pitchFamily="18" charset="0"/>
                <a:cs typeface="Times New Roman" panose="02020603050405020304" pitchFamily="18" charset="0"/>
              </a:rPr>
              <a:t>有</a:t>
            </a:r>
            <a:r>
              <a:rPr lang="en-US" altLang="zh-CN" sz="2800" dirty="0" smtClean="0">
                <a:latin typeface="Times New Roman" panose="02020603050405020304" pitchFamily="18" charset="0"/>
                <a:cs typeface="Times New Roman" panose="02020603050405020304" pitchFamily="18" charset="0"/>
              </a:rPr>
              <a:t>5</a:t>
            </a:r>
            <a:r>
              <a:rPr lang="zh-CN" altLang="en-US" sz="2800" dirty="0" smtClean="0">
                <a:latin typeface="Times New Roman" panose="02020603050405020304" pitchFamily="18" charset="0"/>
                <a:cs typeface="Times New Roman" panose="02020603050405020304" pitchFamily="18" charset="0"/>
              </a:rPr>
              <a:t>℃左右</a:t>
            </a:r>
            <a:r>
              <a:rPr lang="zh-CN" altLang="en-US" sz="2800" dirty="0" smtClean="0">
                <a:solidFill>
                  <a:srgbClr val="FF0000"/>
                </a:solidFill>
                <a:latin typeface="Times New Roman" panose="02020603050405020304" pitchFamily="18" charset="0"/>
                <a:cs typeface="Times New Roman" panose="02020603050405020304" pitchFamily="18" charset="0"/>
              </a:rPr>
              <a:t>冷水</a:t>
            </a:r>
            <a:r>
              <a:rPr lang="zh-CN" altLang="en-US" sz="2800" dirty="0">
                <a:latin typeface="Times New Roman" panose="02020603050405020304" pitchFamily="18" charset="0"/>
                <a:cs typeface="Times New Roman" panose="02020603050405020304" pitchFamily="18" charset="0"/>
              </a:rPr>
              <a:t>的烧杯</a:t>
            </a:r>
            <a:r>
              <a:rPr lang="zh-CN" altLang="en-US" sz="2800" dirty="0" smtClean="0">
                <a:latin typeface="Times New Roman" panose="02020603050405020304" pitchFamily="18" charset="0"/>
                <a:cs typeface="Times New Roman" panose="02020603050405020304" pitchFamily="18" charset="0"/>
              </a:rPr>
              <a:t>中；另</a:t>
            </a:r>
            <a:r>
              <a:rPr lang="zh-CN" altLang="en-US" sz="2800" dirty="0">
                <a:latin typeface="Times New Roman" panose="02020603050405020304" pitchFamily="18" charset="0"/>
                <a:cs typeface="Times New Roman" panose="02020603050405020304" pitchFamily="18" charset="0"/>
              </a:rPr>
              <a:t>一</a:t>
            </a:r>
            <a:r>
              <a:rPr lang="zh-CN" altLang="en-US" sz="2800" dirty="0" smtClean="0">
                <a:latin typeface="Times New Roman" panose="02020603050405020304" pitchFamily="18" charset="0"/>
                <a:cs typeface="Times New Roman" panose="02020603050405020304" pitchFamily="18" charset="0"/>
              </a:rPr>
              <a:t>支试管放</a:t>
            </a:r>
            <a:r>
              <a:rPr lang="zh-CN" altLang="en-US" sz="2800" dirty="0">
                <a:latin typeface="Times New Roman" panose="02020603050405020304" pitchFamily="18" charset="0"/>
                <a:cs typeface="Times New Roman" panose="02020603050405020304" pitchFamily="18" charset="0"/>
              </a:rPr>
              <a:t>入盛有</a:t>
            </a:r>
            <a:r>
              <a:rPr lang="en-US" altLang="zh-CN" sz="2800" dirty="0" smtClean="0">
                <a:latin typeface="Times New Roman" panose="02020603050405020304" pitchFamily="18" charset="0"/>
                <a:cs typeface="Times New Roman" panose="02020603050405020304" pitchFamily="18" charset="0"/>
              </a:rPr>
              <a:t>40</a:t>
            </a:r>
            <a:r>
              <a:rPr lang="zh-CN" altLang="en-US" sz="2800" dirty="0">
                <a:latin typeface="Times New Roman" panose="02020603050405020304" pitchFamily="18" charset="0"/>
                <a:cs typeface="Times New Roman" panose="02020603050405020304" pitchFamily="18" charset="0"/>
              </a:rPr>
              <a:t> ℃左右</a:t>
            </a:r>
            <a:r>
              <a:rPr lang="zh-CN" altLang="en-US" sz="2800" dirty="0">
                <a:solidFill>
                  <a:srgbClr val="FF0000"/>
                </a:solidFill>
                <a:latin typeface="Times New Roman" panose="02020603050405020304" pitchFamily="18" charset="0"/>
                <a:cs typeface="Times New Roman" panose="02020603050405020304" pitchFamily="18" charset="0"/>
              </a:rPr>
              <a:t>热水</a:t>
            </a:r>
            <a:r>
              <a:rPr lang="zh-CN" altLang="en-US" sz="2800" dirty="0">
                <a:latin typeface="Times New Roman" panose="02020603050405020304" pitchFamily="18" charset="0"/>
                <a:cs typeface="Times New Roman" panose="02020603050405020304" pitchFamily="18" charset="0"/>
              </a:rPr>
              <a:t>的烧杯中</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观察现象并进行对比</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待放入热水烧杯中的试管里出现大量气泡时</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用带火星</a:t>
            </a:r>
            <a:r>
              <a:rPr lang="zh-CN" altLang="en-US" sz="2800" dirty="0" smtClean="0">
                <a:latin typeface="Times New Roman" panose="02020603050405020304" pitchFamily="18" charset="0"/>
                <a:cs typeface="Times New Roman" panose="02020603050405020304" pitchFamily="18" charset="0"/>
              </a:rPr>
              <a:t>的火柴梗检验</a:t>
            </a:r>
            <a:r>
              <a:rPr lang="zh-CN" altLang="en-US" sz="2800" dirty="0">
                <a:latin typeface="Times New Roman" panose="02020603050405020304" pitchFamily="18" charset="0"/>
                <a:cs typeface="Times New Roman" panose="02020603050405020304" pitchFamily="18" charset="0"/>
              </a:rPr>
              <a:t>生成的气体</a:t>
            </a:r>
            <a:r>
              <a:rPr lang="en-US" altLang="zh-CN" sz="2800" dirty="0">
                <a:latin typeface="Times New Roman" panose="02020603050405020304" pitchFamily="18" charset="0"/>
                <a:cs typeface="Times New Roman" panose="02020603050405020304" pitchFamily="18" charset="0"/>
              </a:rPr>
              <a:t>.</a:t>
            </a:r>
          </a:p>
        </p:txBody>
      </p:sp>
      <p:sp>
        <p:nvSpPr>
          <p:cNvPr id="7" name="圆角矩形 104450">
            <a:hlinkClick r:id="rId2" action="ppaction://hlinkfile"/>
          </p:cNvPr>
          <p:cNvSpPr>
            <a:spLocks noChangeArrowheads="1"/>
          </p:cNvSpPr>
          <p:nvPr/>
        </p:nvSpPr>
        <p:spPr bwMode="auto">
          <a:xfrm>
            <a:off x="983933" y="1717404"/>
            <a:ext cx="1752600" cy="609600"/>
          </a:xfrm>
          <a:prstGeom prst="roundRect">
            <a:avLst>
              <a:gd name="adj" fmla="val 16667"/>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b="1" dirty="0">
                <a:latin typeface="Times New Roman" panose="02020603050405020304" pitchFamily="18" charset="0"/>
                <a:ea typeface="隶书" panose="02010509060101010101" pitchFamily="49" charset="-122"/>
              </a:rPr>
              <a:t>实验</a:t>
            </a:r>
            <a:r>
              <a:rPr lang="en-US" altLang="zh-CN" sz="3200" b="1" dirty="0">
                <a:latin typeface="Times New Roman" panose="02020603050405020304" pitchFamily="18" charset="0"/>
                <a:ea typeface="隶书" panose="02010509060101010101" pitchFamily="49" charset="-122"/>
              </a:rPr>
              <a:t>2</a:t>
            </a:r>
            <a:r>
              <a:rPr lang="zh-CN" altLang="en-US" sz="3200" b="1" dirty="0">
                <a:latin typeface="Times New Roman" panose="02020603050405020304" pitchFamily="18" charset="0"/>
                <a:ea typeface="隶书" panose="02010509060101010101" pitchFamily="49" charset="-122"/>
              </a:rPr>
              <a:t>－</a:t>
            </a:r>
            <a:r>
              <a:rPr lang="en-US" altLang="zh-CN" sz="3200" b="1" dirty="0">
                <a:latin typeface="Times New Roman" panose="02020603050405020304" pitchFamily="18" charset="0"/>
                <a:ea typeface="隶书" panose="02010509060101010101" pitchFamily="49" charset="-122"/>
              </a:rPr>
              <a:t>5</a:t>
            </a:r>
          </a:p>
        </p:txBody>
      </p:sp>
    </p:spTree>
    <p:extLst>
      <p:ext uri="{BB962C8B-B14F-4D97-AF65-F5344CB8AC3E}">
        <p14:creationId xmlns:p14="http://schemas.microsoft.com/office/powerpoint/2010/main" val="2415712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2" name="表格 104451"/>
          <p:cNvGraphicFramePr/>
          <p:nvPr>
            <p:extLst>
              <p:ext uri="{D42A27DB-BD31-4B8C-83A1-F6EECF244321}">
                <p14:modId xmlns:p14="http://schemas.microsoft.com/office/powerpoint/2010/main" val="2725507562"/>
              </p:ext>
            </p:extLst>
          </p:nvPr>
        </p:nvGraphicFramePr>
        <p:xfrm>
          <a:off x="1847850" y="1052513"/>
          <a:ext cx="8458200" cy="4191000"/>
        </p:xfrm>
        <a:graphic>
          <a:graphicData uri="http://schemas.openxmlformats.org/drawingml/2006/table">
            <a:tbl>
              <a:tblPr/>
              <a:tblGrid>
                <a:gridCol w="1600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8382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chemeClr val="tx1"/>
                          </a:solidFill>
                          <a:latin typeface="宋体" panose="02010600030101010101" pitchFamily="2" charset="-122"/>
                          <a:ea typeface="宋体" panose="02010600030101010101" pitchFamily="2" charset="-122"/>
                        </a:rPr>
                        <a:t>现象</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结论</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2192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热水中</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chemeClr val="tx1"/>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144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常温</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chemeClr val="tx1"/>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2192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冷水中</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chemeClr val="tx1"/>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ea typeface="隶书" panose="02010509060101010101" pitchFamily="49" charset="-122"/>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4474" name="文本框 104473"/>
          <p:cNvSpPr txBox="1">
            <a:spLocks noChangeArrowheads="1"/>
          </p:cNvSpPr>
          <p:nvPr/>
        </p:nvSpPr>
        <p:spPr bwMode="auto">
          <a:xfrm>
            <a:off x="3432175" y="1916113"/>
            <a:ext cx="38924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隶书" panose="02010509060101010101" pitchFamily="49" charset="-122"/>
              </a:rPr>
              <a:t>产生气泡速率增大，</a:t>
            </a:r>
          </a:p>
          <a:p>
            <a:r>
              <a:rPr lang="zh-CN" altLang="en-US" sz="3200" b="1" dirty="0">
                <a:latin typeface="Times New Roman" panose="02020603050405020304" pitchFamily="18" charset="0"/>
                <a:ea typeface="隶书" panose="02010509060101010101" pitchFamily="49" charset="-122"/>
              </a:rPr>
              <a:t>带火星火柴 复燃</a:t>
            </a:r>
          </a:p>
        </p:txBody>
      </p:sp>
      <p:sp>
        <p:nvSpPr>
          <p:cNvPr id="104475" name="文本框 104474"/>
          <p:cNvSpPr txBox="1">
            <a:spLocks noChangeArrowheads="1"/>
          </p:cNvSpPr>
          <p:nvPr/>
        </p:nvSpPr>
        <p:spPr bwMode="auto">
          <a:xfrm>
            <a:off x="7248525" y="1916113"/>
            <a:ext cx="2895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隶书" panose="02010509060101010101" pitchFamily="49" charset="-122"/>
              </a:rPr>
              <a:t>升高温度，</a:t>
            </a:r>
          </a:p>
          <a:p>
            <a:r>
              <a:rPr lang="zh-CN" altLang="en-US" sz="3200" b="1" dirty="0" smtClean="0">
                <a:latin typeface="Times New Roman" panose="02020603050405020304" pitchFamily="18" charset="0"/>
                <a:ea typeface="隶书" panose="02010509060101010101" pitchFamily="49" charset="-122"/>
              </a:rPr>
              <a:t>反应速率增大</a:t>
            </a:r>
            <a:endParaRPr lang="zh-CN" altLang="en-US" sz="3200" b="1" dirty="0">
              <a:latin typeface="Times New Roman" panose="02020603050405020304" pitchFamily="18" charset="0"/>
              <a:ea typeface="隶书" panose="02010509060101010101" pitchFamily="49" charset="-122"/>
            </a:endParaRPr>
          </a:p>
        </p:txBody>
      </p:sp>
      <p:sp>
        <p:nvSpPr>
          <p:cNvPr id="104476" name="文本框 104475"/>
          <p:cNvSpPr txBox="1">
            <a:spLocks noChangeArrowheads="1"/>
          </p:cNvSpPr>
          <p:nvPr/>
        </p:nvSpPr>
        <p:spPr bwMode="auto">
          <a:xfrm>
            <a:off x="4008439" y="3284539"/>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隶书" panose="02010509060101010101" pitchFamily="49" charset="-122"/>
              </a:rPr>
              <a:t>有气泡冒出</a:t>
            </a:r>
          </a:p>
        </p:txBody>
      </p:sp>
      <p:sp>
        <p:nvSpPr>
          <p:cNvPr id="104477" name="矩形 104476"/>
          <p:cNvSpPr>
            <a:spLocks noChangeArrowheads="1"/>
          </p:cNvSpPr>
          <p:nvPr/>
        </p:nvSpPr>
        <p:spPr bwMode="auto">
          <a:xfrm>
            <a:off x="3575050" y="4292601"/>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latin typeface="Times New Roman" panose="02020603050405020304" pitchFamily="18" charset="0"/>
                <a:ea typeface="隶书" panose="02010509060101010101" pitchFamily="49" charset="-122"/>
              </a:rPr>
              <a:t>产生气泡速率减小</a:t>
            </a:r>
          </a:p>
        </p:txBody>
      </p:sp>
      <p:sp>
        <p:nvSpPr>
          <p:cNvPr id="104478" name="文本框 104477"/>
          <p:cNvSpPr txBox="1">
            <a:spLocks noChangeArrowheads="1"/>
          </p:cNvSpPr>
          <p:nvPr/>
        </p:nvSpPr>
        <p:spPr bwMode="auto">
          <a:xfrm>
            <a:off x="7391400" y="4149725"/>
            <a:ext cx="265649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隶书" panose="02010509060101010101" pitchFamily="49" charset="-122"/>
              </a:rPr>
              <a:t>降低温度，</a:t>
            </a:r>
          </a:p>
          <a:p>
            <a:r>
              <a:rPr lang="zh-CN" altLang="en-US" sz="3200" b="1" dirty="0" smtClean="0">
                <a:latin typeface="Times New Roman" panose="02020603050405020304" pitchFamily="18" charset="0"/>
                <a:ea typeface="隶书" panose="02010509060101010101" pitchFamily="49" charset="-122"/>
              </a:rPr>
              <a:t>反应速率减小</a:t>
            </a:r>
            <a:endParaRPr lang="zh-CN" altLang="en-US" sz="3200" b="1" dirty="0">
              <a:latin typeface="Times New Roman" panose="02020603050405020304" pitchFamily="18" charset="0"/>
              <a:ea typeface="隶书" panose="02010509060101010101" pitchFamily="49" charset="-122"/>
            </a:endParaRPr>
          </a:p>
        </p:txBody>
      </p:sp>
      <p:grpSp>
        <p:nvGrpSpPr>
          <p:cNvPr id="104479" name="组合 104478"/>
          <p:cNvGrpSpPr>
            <a:grpSpLocks/>
          </p:cNvGrpSpPr>
          <p:nvPr/>
        </p:nvGrpSpPr>
        <p:grpSpPr bwMode="auto">
          <a:xfrm>
            <a:off x="7248526" y="3284538"/>
            <a:ext cx="3019425" cy="519112"/>
            <a:chOff x="2246" y="1194"/>
            <a:chExt cx="1902" cy="327"/>
          </a:xfrm>
        </p:grpSpPr>
        <p:sp>
          <p:nvSpPr>
            <p:cNvPr id="28703" name="文本框 104479"/>
            <p:cNvSpPr txBox="1">
              <a:spLocks noChangeArrowheads="1"/>
            </p:cNvSpPr>
            <p:nvPr/>
          </p:nvSpPr>
          <p:spPr bwMode="auto">
            <a:xfrm>
              <a:off x="2246" y="1194"/>
              <a:ext cx="19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latin typeface="Times New Roman" panose="02020603050405020304" pitchFamily="18" charset="0"/>
                  <a:ea typeface="隶书" panose="02010509060101010101" pitchFamily="49" charset="-122"/>
                </a:rPr>
                <a:t>2H</a:t>
              </a:r>
              <a:r>
                <a:rPr lang="en-US" altLang="zh-CN" sz="2800" b="1" baseline="-25000">
                  <a:latin typeface="Times New Roman" panose="02020603050405020304" pitchFamily="18" charset="0"/>
                  <a:ea typeface="隶书" panose="02010509060101010101" pitchFamily="49" charset="-122"/>
                </a:rPr>
                <a:t>2</a:t>
              </a:r>
              <a:r>
                <a:rPr lang="en-US" altLang="zh-CN" sz="2800" b="1">
                  <a:latin typeface="Times New Roman" panose="02020603050405020304" pitchFamily="18" charset="0"/>
                  <a:ea typeface="隶书" panose="02010509060101010101" pitchFamily="49" charset="-122"/>
                </a:rPr>
                <a:t>O</a:t>
              </a:r>
              <a:r>
                <a:rPr lang="en-US" altLang="zh-CN" sz="2800" b="1" baseline="-25000">
                  <a:latin typeface="Times New Roman" panose="02020603050405020304" pitchFamily="18" charset="0"/>
                  <a:ea typeface="隶书" panose="02010509060101010101" pitchFamily="49" charset="-122"/>
                </a:rPr>
                <a:t>2 </a:t>
              </a:r>
              <a:r>
                <a:rPr lang="en-US" altLang="zh-CN" sz="2800" b="1">
                  <a:latin typeface="Times New Roman" panose="02020603050405020304" pitchFamily="18" charset="0"/>
                  <a:ea typeface="隶书" panose="02010509060101010101" pitchFamily="49" charset="-122"/>
                </a:rPr>
                <a:t>= 2H</a:t>
              </a:r>
              <a:r>
                <a:rPr lang="en-US" altLang="zh-CN" sz="2800" b="1" baseline="-25000">
                  <a:latin typeface="Times New Roman" panose="02020603050405020304" pitchFamily="18" charset="0"/>
                  <a:ea typeface="隶书" panose="02010509060101010101" pitchFamily="49" charset="-122"/>
                </a:rPr>
                <a:t>2</a:t>
              </a:r>
              <a:r>
                <a:rPr lang="en-US" altLang="zh-CN" sz="2800" b="1">
                  <a:latin typeface="Times New Roman" panose="02020603050405020304" pitchFamily="18" charset="0"/>
                  <a:ea typeface="隶书" panose="02010509060101010101" pitchFamily="49" charset="-122"/>
                </a:rPr>
                <a:t>O</a:t>
              </a:r>
              <a:r>
                <a:rPr lang="en-US" altLang="zh-CN" sz="2800" b="1" baseline="-250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+O</a:t>
              </a:r>
              <a:r>
                <a:rPr lang="en-US" altLang="zh-CN" sz="2800" b="1" baseline="-25000">
                  <a:latin typeface="Times New Roman" panose="02020603050405020304" pitchFamily="18" charset="0"/>
                  <a:ea typeface="隶书" panose="02010509060101010101" pitchFamily="49" charset="-122"/>
                </a:rPr>
                <a:t>2</a:t>
              </a:r>
              <a:endParaRPr lang="en-US" altLang="zh-CN" sz="2800" b="1">
                <a:latin typeface="Times New Roman" panose="02020603050405020304" pitchFamily="18" charset="0"/>
                <a:ea typeface="隶书" panose="02010509060101010101" pitchFamily="49" charset="-122"/>
              </a:endParaRPr>
            </a:p>
          </p:txBody>
        </p:sp>
        <p:sp>
          <p:nvSpPr>
            <p:cNvPr id="28704" name="直接连接符 104480"/>
            <p:cNvSpPr>
              <a:spLocks noChangeShapeType="1"/>
            </p:cNvSpPr>
            <p:nvPr/>
          </p:nvSpPr>
          <p:spPr bwMode="auto">
            <a:xfrm flipV="1">
              <a:off x="4128" y="1200"/>
              <a:ext cx="0" cy="288"/>
            </a:xfrm>
            <a:prstGeom prst="line">
              <a:avLst/>
            </a:prstGeom>
            <a:noFill/>
            <a:ln w="254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7795694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76"/>
                                        </p:tgtEl>
                                        <p:attrNameLst>
                                          <p:attrName>style.visibility</p:attrName>
                                        </p:attrNameLst>
                                      </p:cBhvr>
                                      <p:to>
                                        <p:strVal val="visible"/>
                                      </p:to>
                                    </p:set>
                                    <p:anim calcmode="lin" valueType="num">
                                      <p:cBhvr additive="base">
                                        <p:cTn id="7" dur="500" fill="hold"/>
                                        <p:tgtEl>
                                          <p:spTgt spid="104476"/>
                                        </p:tgtEl>
                                        <p:attrNameLst>
                                          <p:attrName>ppt_x</p:attrName>
                                        </p:attrNameLst>
                                      </p:cBhvr>
                                      <p:tavLst>
                                        <p:tav tm="0">
                                          <p:val>
                                            <p:strVal val="0-#ppt_w/2"/>
                                          </p:val>
                                        </p:tav>
                                        <p:tav tm="100000">
                                          <p:val>
                                            <p:strVal val="#ppt_x"/>
                                          </p:val>
                                        </p:tav>
                                      </p:tavLst>
                                    </p:anim>
                                    <p:anim calcmode="lin" valueType="num">
                                      <p:cBhvr additive="base">
                                        <p:cTn id="8" dur="500" fill="hold"/>
                                        <p:tgtEl>
                                          <p:spTgt spid="1044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4479"/>
                                        </p:tgtEl>
                                        <p:attrNameLst>
                                          <p:attrName>style.visibility</p:attrName>
                                        </p:attrNameLst>
                                      </p:cBhvr>
                                      <p:to>
                                        <p:strVal val="visible"/>
                                      </p:to>
                                    </p:set>
                                    <p:anim calcmode="lin" valueType="num">
                                      <p:cBhvr additive="base">
                                        <p:cTn id="13" dur="500" fill="hold"/>
                                        <p:tgtEl>
                                          <p:spTgt spid="104479"/>
                                        </p:tgtEl>
                                        <p:attrNameLst>
                                          <p:attrName>ppt_x</p:attrName>
                                        </p:attrNameLst>
                                      </p:cBhvr>
                                      <p:tavLst>
                                        <p:tav tm="0">
                                          <p:val>
                                            <p:strVal val="0-#ppt_w/2"/>
                                          </p:val>
                                        </p:tav>
                                        <p:tav tm="100000">
                                          <p:val>
                                            <p:strVal val="#ppt_x"/>
                                          </p:val>
                                        </p:tav>
                                      </p:tavLst>
                                    </p:anim>
                                    <p:anim calcmode="lin" valueType="num">
                                      <p:cBhvr additive="base">
                                        <p:cTn id="14" dur="500" fill="hold"/>
                                        <p:tgtEl>
                                          <p:spTgt spid="10447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4474"/>
                                        </p:tgtEl>
                                        <p:attrNameLst>
                                          <p:attrName>style.visibility</p:attrName>
                                        </p:attrNameLst>
                                      </p:cBhvr>
                                      <p:to>
                                        <p:strVal val="visible"/>
                                      </p:to>
                                    </p:set>
                                    <p:anim calcmode="lin" valueType="num">
                                      <p:cBhvr additive="base">
                                        <p:cTn id="19" dur="500" fill="hold"/>
                                        <p:tgtEl>
                                          <p:spTgt spid="104474"/>
                                        </p:tgtEl>
                                        <p:attrNameLst>
                                          <p:attrName>ppt_x</p:attrName>
                                        </p:attrNameLst>
                                      </p:cBhvr>
                                      <p:tavLst>
                                        <p:tav tm="0">
                                          <p:val>
                                            <p:strVal val="0-#ppt_w/2"/>
                                          </p:val>
                                        </p:tav>
                                        <p:tav tm="100000">
                                          <p:val>
                                            <p:strVal val="#ppt_x"/>
                                          </p:val>
                                        </p:tav>
                                      </p:tavLst>
                                    </p:anim>
                                    <p:anim calcmode="lin" valueType="num">
                                      <p:cBhvr additive="base">
                                        <p:cTn id="20" dur="500" fill="hold"/>
                                        <p:tgtEl>
                                          <p:spTgt spid="10447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4475"/>
                                        </p:tgtEl>
                                        <p:attrNameLst>
                                          <p:attrName>style.visibility</p:attrName>
                                        </p:attrNameLst>
                                      </p:cBhvr>
                                      <p:to>
                                        <p:strVal val="visible"/>
                                      </p:to>
                                    </p:set>
                                    <p:anim calcmode="lin" valueType="num">
                                      <p:cBhvr additive="base">
                                        <p:cTn id="25" dur="500" fill="hold"/>
                                        <p:tgtEl>
                                          <p:spTgt spid="104475"/>
                                        </p:tgtEl>
                                        <p:attrNameLst>
                                          <p:attrName>ppt_x</p:attrName>
                                        </p:attrNameLst>
                                      </p:cBhvr>
                                      <p:tavLst>
                                        <p:tav tm="0">
                                          <p:val>
                                            <p:strVal val="0-#ppt_w/2"/>
                                          </p:val>
                                        </p:tav>
                                        <p:tav tm="100000">
                                          <p:val>
                                            <p:strVal val="#ppt_x"/>
                                          </p:val>
                                        </p:tav>
                                      </p:tavLst>
                                    </p:anim>
                                    <p:anim calcmode="lin" valueType="num">
                                      <p:cBhvr additive="base">
                                        <p:cTn id="26" dur="500" fill="hold"/>
                                        <p:tgtEl>
                                          <p:spTgt spid="10447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4477"/>
                                        </p:tgtEl>
                                        <p:attrNameLst>
                                          <p:attrName>style.visibility</p:attrName>
                                        </p:attrNameLst>
                                      </p:cBhvr>
                                      <p:to>
                                        <p:strVal val="visible"/>
                                      </p:to>
                                    </p:set>
                                    <p:anim calcmode="lin" valueType="num">
                                      <p:cBhvr additive="base">
                                        <p:cTn id="31" dur="500" fill="hold"/>
                                        <p:tgtEl>
                                          <p:spTgt spid="104477"/>
                                        </p:tgtEl>
                                        <p:attrNameLst>
                                          <p:attrName>ppt_x</p:attrName>
                                        </p:attrNameLst>
                                      </p:cBhvr>
                                      <p:tavLst>
                                        <p:tav tm="0">
                                          <p:val>
                                            <p:strVal val="0-#ppt_w/2"/>
                                          </p:val>
                                        </p:tav>
                                        <p:tav tm="100000">
                                          <p:val>
                                            <p:strVal val="#ppt_x"/>
                                          </p:val>
                                        </p:tav>
                                      </p:tavLst>
                                    </p:anim>
                                    <p:anim calcmode="lin" valueType="num">
                                      <p:cBhvr additive="base">
                                        <p:cTn id="32" dur="500" fill="hold"/>
                                        <p:tgtEl>
                                          <p:spTgt spid="10447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4478"/>
                                        </p:tgtEl>
                                        <p:attrNameLst>
                                          <p:attrName>style.visibility</p:attrName>
                                        </p:attrNameLst>
                                      </p:cBhvr>
                                      <p:to>
                                        <p:strVal val="visible"/>
                                      </p:to>
                                    </p:set>
                                    <p:anim calcmode="lin" valueType="num">
                                      <p:cBhvr additive="base">
                                        <p:cTn id="37" dur="500" fill="hold"/>
                                        <p:tgtEl>
                                          <p:spTgt spid="104478"/>
                                        </p:tgtEl>
                                        <p:attrNameLst>
                                          <p:attrName>ppt_x</p:attrName>
                                        </p:attrNameLst>
                                      </p:cBhvr>
                                      <p:tavLst>
                                        <p:tav tm="0">
                                          <p:val>
                                            <p:strVal val="0-#ppt_w/2"/>
                                          </p:val>
                                        </p:tav>
                                        <p:tav tm="100000">
                                          <p:val>
                                            <p:strVal val="#ppt_x"/>
                                          </p:val>
                                        </p:tav>
                                      </p:tavLst>
                                    </p:anim>
                                    <p:anim calcmode="lin" valueType="num">
                                      <p:cBhvr additive="base">
                                        <p:cTn id="38" dur="500" fill="hold"/>
                                        <p:tgtEl>
                                          <p:spTgt spid="1044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4" grpId="0"/>
      <p:bldP spid="104475" grpId="0"/>
      <p:bldP spid="104476" grpId="0"/>
      <p:bldP spid="104477" grpId="0"/>
      <p:bldP spid="1044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11472" y="2242775"/>
            <a:ext cx="8656362" cy="188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3200" b="1" dirty="0" smtClean="0">
                <a:latin typeface="宋体" panose="02010600030101010101" pitchFamily="2" charset="-122"/>
              </a:rPr>
              <a:t>结论</a:t>
            </a:r>
            <a:r>
              <a:rPr lang="en-US" altLang="zh-CN" sz="3200" b="1" dirty="0" smtClean="0">
                <a:latin typeface="宋体" panose="02010600030101010101" pitchFamily="2" charset="-122"/>
              </a:rPr>
              <a:t>1</a:t>
            </a:r>
            <a:r>
              <a:rPr lang="zh-CN" altLang="en-US" sz="3200" b="1" dirty="0" smtClean="0">
                <a:latin typeface="宋体" panose="02010600030101010101" pitchFamily="2" charset="-122"/>
              </a:rPr>
              <a:t>：其它</a:t>
            </a:r>
            <a:r>
              <a:rPr lang="zh-CN" altLang="en-US" sz="3200" b="1" dirty="0">
                <a:latin typeface="宋体" panose="02010600030101010101" pitchFamily="2" charset="-122"/>
              </a:rPr>
              <a:t>条件不变时，</a:t>
            </a:r>
            <a:r>
              <a:rPr lang="zh-CN" altLang="en-US" sz="3200" b="1" dirty="0">
                <a:solidFill>
                  <a:srgbClr val="FF0000"/>
                </a:solidFill>
                <a:latin typeface="宋体" panose="02010600030101010101" pitchFamily="2" charset="-122"/>
              </a:rPr>
              <a:t>升高</a:t>
            </a:r>
            <a:r>
              <a:rPr lang="zh-CN" altLang="en-US" sz="3200" b="1" dirty="0">
                <a:latin typeface="宋体" panose="02010600030101010101" pitchFamily="2" charset="-122"/>
              </a:rPr>
              <a:t>温度，</a:t>
            </a:r>
            <a:r>
              <a:rPr lang="zh-CN" altLang="en-US" sz="3200" b="1" dirty="0" smtClean="0">
                <a:latin typeface="宋体" panose="02010600030101010101" pitchFamily="2" charset="-122"/>
              </a:rPr>
              <a:t>化学反应速率</a:t>
            </a:r>
            <a:r>
              <a:rPr lang="zh-CN" altLang="en-US" sz="3200" b="1" dirty="0" smtClean="0">
                <a:solidFill>
                  <a:srgbClr val="FF0000"/>
                </a:solidFill>
                <a:latin typeface="宋体" panose="02010600030101010101" pitchFamily="2" charset="-122"/>
              </a:rPr>
              <a:t>增大</a:t>
            </a:r>
            <a:r>
              <a:rPr lang="zh-CN" altLang="en-US" sz="3200" b="1" dirty="0" smtClean="0">
                <a:latin typeface="宋体" panose="02010600030101010101" pitchFamily="2" charset="-122"/>
              </a:rPr>
              <a:t>；</a:t>
            </a:r>
            <a:r>
              <a:rPr lang="zh-CN" altLang="en-US" sz="3200" b="1" dirty="0">
                <a:solidFill>
                  <a:srgbClr val="FF0000"/>
                </a:solidFill>
                <a:latin typeface="宋体" panose="02010600030101010101" pitchFamily="2" charset="-122"/>
              </a:rPr>
              <a:t>降低</a:t>
            </a:r>
            <a:r>
              <a:rPr lang="zh-CN" altLang="en-US" sz="3200" b="1" dirty="0">
                <a:latin typeface="宋体" panose="02010600030101010101" pitchFamily="2" charset="-122"/>
              </a:rPr>
              <a:t>温度，化学反应速率</a:t>
            </a:r>
            <a:r>
              <a:rPr lang="zh-CN" altLang="en-US" sz="3200" b="1" dirty="0" smtClean="0">
                <a:solidFill>
                  <a:srgbClr val="FF0000"/>
                </a:solidFill>
                <a:latin typeface="宋体" panose="02010600030101010101" pitchFamily="2" charset="-122"/>
              </a:rPr>
              <a:t>减小</a:t>
            </a:r>
            <a:r>
              <a:rPr lang="zh-CN" altLang="en-US" sz="3200" b="1" dirty="0" smtClean="0">
                <a:latin typeface="宋体" panose="02010600030101010101" pitchFamily="2" charset="-122"/>
              </a:rPr>
              <a:t>。</a:t>
            </a:r>
            <a:endParaRPr lang="zh-CN" altLang="en-US" sz="3200" b="1" dirty="0">
              <a:latin typeface="宋体" panose="02010600030101010101" pitchFamily="2" charset="-122"/>
            </a:endParaRPr>
          </a:p>
        </p:txBody>
      </p:sp>
    </p:spTree>
    <p:extLst>
      <p:ext uri="{BB962C8B-B14F-4D97-AF65-F5344CB8AC3E}">
        <p14:creationId xmlns:p14="http://schemas.microsoft.com/office/powerpoint/2010/main" val="1289765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84" y="347905"/>
            <a:ext cx="5518331" cy="367313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923" y="2184474"/>
            <a:ext cx="7130962" cy="4535292"/>
          </a:xfrm>
          <a:prstGeom prst="rect">
            <a:avLst/>
          </a:prstGeom>
        </p:spPr>
      </p:pic>
      <p:sp>
        <p:nvSpPr>
          <p:cNvPr id="6" name="矩形 5"/>
          <p:cNvSpPr/>
          <p:nvPr/>
        </p:nvSpPr>
        <p:spPr>
          <a:xfrm>
            <a:off x="5657575" y="117741"/>
            <a:ext cx="6418218" cy="2296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rPr>
              <a:t>5</a:t>
            </a:r>
            <a:r>
              <a:rPr lang="zh-CN" altLang="en-US" sz="3200" b="1" dirty="0">
                <a:solidFill>
                  <a:schemeClr val="tx1"/>
                </a:solidFill>
              </a:rPr>
              <a:t>月</a:t>
            </a:r>
            <a:r>
              <a:rPr lang="en-US" altLang="zh-CN" sz="3200" b="1" dirty="0">
                <a:solidFill>
                  <a:schemeClr val="tx1"/>
                </a:solidFill>
              </a:rPr>
              <a:t>29</a:t>
            </a:r>
            <a:r>
              <a:rPr lang="zh-CN" altLang="en-US" sz="3200" b="1" dirty="0">
                <a:solidFill>
                  <a:schemeClr val="tx1"/>
                </a:solidFill>
              </a:rPr>
              <a:t>日</a:t>
            </a:r>
            <a:r>
              <a:rPr lang="en-US" altLang="zh-CN" sz="3200" b="1" dirty="0">
                <a:solidFill>
                  <a:schemeClr val="tx1"/>
                </a:solidFill>
              </a:rPr>
              <a:t>20</a:t>
            </a:r>
            <a:r>
              <a:rPr lang="zh-CN" altLang="en-US" sz="3200" b="1" dirty="0">
                <a:solidFill>
                  <a:schemeClr val="tx1"/>
                </a:solidFill>
              </a:rPr>
              <a:t>时</a:t>
            </a:r>
            <a:r>
              <a:rPr lang="en-US" altLang="zh-CN" sz="3200" b="1" dirty="0">
                <a:solidFill>
                  <a:schemeClr val="tx1"/>
                </a:solidFill>
              </a:rPr>
              <a:t>55</a:t>
            </a:r>
            <a:r>
              <a:rPr lang="zh-CN" altLang="en-US" sz="3200" b="1" dirty="0">
                <a:solidFill>
                  <a:schemeClr val="tx1"/>
                </a:solidFill>
              </a:rPr>
              <a:t>分，搭载天舟二号货运飞船的长征七号遥三运载火箭在海南文昌航天发射场成功发射。</a:t>
            </a:r>
          </a:p>
        </p:txBody>
      </p:sp>
    </p:spTree>
    <p:extLst>
      <p:ext uri="{BB962C8B-B14F-4D97-AF65-F5344CB8AC3E}">
        <p14:creationId xmlns:p14="http://schemas.microsoft.com/office/powerpoint/2010/main" val="2977629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317171" y="2695303"/>
            <a:ext cx="945968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3200" dirty="0">
                <a:latin typeface="Times New Roman" panose="02020603050405020304" pitchFamily="18" charset="0"/>
                <a:cs typeface="Times New Roman" panose="02020603050405020304" pitchFamily="18" charset="0"/>
              </a:rPr>
              <a:t>      </a:t>
            </a:r>
            <a:r>
              <a:rPr lang="zh-CN" altLang="en-US" sz="3200" dirty="0">
                <a:latin typeface="Times New Roman" panose="02020603050405020304" pitchFamily="18" charset="0"/>
                <a:cs typeface="Times New Roman" panose="02020603050405020304" pitchFamily="18" charset="0"/>
              </a:rPr>
              <a:t>在３支大小相同的试管中各装入</a:t>
            </a:r>
            <a:r>
              <a:rPr lang="en-US" altLang="zh-CN" sz="3200" dirty="0">
                <a:latin typeface="Times New Roman" panose="02020603050405020304" pitchFamily="18" charset="0"/>
                <a:cs typeface="Times New Roman" panose="02020603050405020304" pitchFamily="18" charset="0"/>
              </a:rPr>
              <a:t>2~3 mL5%</a:t>
            </a:r>
            <a:r>
              <a:rPr lang="zh-CN" altLang="en-US" sz="3200" dirty="0">
                <a:latin typeface="Times New Roman" panose="02020603050405020304" pitchFamily="18" charset="0"/>
                <a:cs typeface="Times New Roman" panose="02020603050405020304" pitchFamily="18" charset="0"/>
              </a:rPr>
              <a:t>的</a:t>
            </a:r>
            <a:r>
              <a:rPr lang="en-US" altLang="zh-CN" sz="3200" dirty="0">
                <a:latin typeface="Times New Roman" panose="02020603050405020304" pitchFamily="18" charset="0"/>
                <a:cs typeface="Times New Roman" panose="02020603050405020304" pitchFamily="18" charset="0"/>
              </a:rPr>
              <a:t>H</a:t>
            </a:r>
            <a:r>
              <a:rPr lang="en-US" altLang="zh-CN" sz="3200" baseline="-25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O</a:t>
            </a:r>
            <a:r>
              <a:rPr lang="en-US" altLang="zh-CN" sz="3200" baseline="-250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溶液</a:t>
            </a:r>
            <a:r>
              <a:rPr lang="zh-CN" altLang="en-US" sz="3200" dirty="0" smtClean="0">
                <a:latin typeface="Times New Roman" panose="02020603050405020304" pitchFamily="18" charset="0"/>
                <a:cs typeface="Times New Roman" panose="02020603050405020304" pitchFamily="18" charset="0"/>
              </a:rPr>
              <a:t>，再</a:t>
            </a:r>
            <a:r>
              <a:rPr lang="zh-CN" altLang="en-US" sz="3200" dirty="0">
                <a:latin typeface="Times New Roman" panose="02020603050405020304" pitchFamily="18" charset="0"/>
                <a:cs typeface="Times New Roman" panose="02020603050405020304" pitchFamily="18" charset="0"/>
              </a:rPr>
              <a:t>向其中两</a:t>
            </a:r>
            <a:r>
              <a:rPr lang="zh-CN" altLang="en-US" sz="3200" dirty="0" smtClean="0">
                <a:latin typeface="Times New Roman" panose="02020603050405020304" pitchFamily="18" charset="0"/>
                <a:cs typeface="Times New Roman" panose="02020603050405020304" pitchFamily="18" charset="0"/>
              </a:rPr>
              <a:t>支试管中分别</a:t>
            </a:r>
            <a:r>
              <a:rPr lang="zh-CN" altLang="en-US" sz="3200" dirty="0">
                <a:latin typeface="Times New Roman" panose="02020603050405020304" pitchFamily="18" charset="0"/>
                <a:cs typeface="Times New Roman" panose="02020603050405020304" pitchFamily="18" charset="0"/>
              </a:rPr>
              <a:t>少量</a:t>
            </a:r>
            <a:r>
              <a:rPr lang="en-US" altLang="zh-CN" sz="3200" dirty="0">
                <a:solidFill>
                  <a:srgbClr val="FF0000"/>
                </a:solidFill>
                <a:latin typeface="Times New Roman" panose="02020603050405020304" pitchFamily="18" charset="0"/>
                <a:cs typeface="Times New Roman" panose="02020603050405020304" pitchFamily="18" charset="0"/>
              </a:rPr>
              <a:t>MnO</a:t>
            </a:r>
            <a:r>
              <a:rPr lang="en-US" altLang="zh-CN" sz="3200" baseline="-25000" dirty="0">
                <a:solidFill>
                  <a:srgbClr val="FF0000"/>
                </a:solidFill>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粉末、</a:t>
            </a:r>
            <a:r>
              <a:rPr lang="en-US" altLang="zh-CN" sz="3200" dirty="0">
                <a:latin typeface="Times New Roman" panose="02020603050405020304" pitchFamily="18" charset="0"/>
                <a:cs typeface="Times New Roman" panose="02020603050405020304" pitchFamily="18" charset="0"/>
              </a:rPr>
              <a:t>1~2</a:t>
            </a:r>
            <a:r>
              <a:rPr lang="zh-CN" altLang="en-US" sz="3200" dirty="0">
                <a:latin typeface="Times New Roman" panose="02020603050405020304" pitchFamily="18" charset="0"/>
                <a:cs typeface="Times New Roman" panose="02020603050405020304" pitchFamily="18" charset="0"/>
              </a:rPr>
              <a:t>滴</a:t>
            </a:r>
            <a:r>
              <a:rPr lang="en-US" altLang="zh-CN" sz="3200" dirty="0">
                <a:latin typeface="Times New Roman" panose="02020603050405020304" pitchFamily="18" charset="0"/>
                <a:cs typeface="Times New Roman" panose="02020603050405020304" pitchFamily="18" charset="0"/>
              </a:rPr>
              <a:t>1mol/L</a:t>
            </a:r>
            <a:r>
              <a:rPr lang="en-US" altLang="zh-CN" sz="3200" dirty="0">
                <a:solidFill>
                  <a:srgbClr val="FF0000"/>
                </a:solidFill>
                <a:latin typeface="Times New Roman" panose="02020603050405020304" pitchFamily="18" charset="0"/>
                <a:cs typeface="Times New Roman" panose="02020603050405020304" pitchFamily="18" charset="0"/>
              </a:rPr>
              <a:t>FeCl</a:t>
            </a:r>
            <a:r>
              <a:rPr lang="en-US" altLang="zh-CN" sz="3200" baseline="-25000" dirty="0">
                <a:solidFill>
                  <a:srgbClr val="FF0000"/>
                </a:solidFill>
                <a:latin typeface="Times New Roman" panose="02020603050405020304" pitchFamily="18" charset="0"/>
                <a:cs typeface="Times New Roman" panose="02020603050405020304" pitchFamily="18" charset="0"/>
              </a:rPr>
              <a:t>3</a:t>
            </a:r>
            <a:r>
              <a:rPr lang="zh-CN" altLang="en-US" sz="3200" dirty="0">
                <a:latin typeface="Times New Roman" panose="02020603050405020304" pitchFamily="18" charset="0"/>
                <a:cs typeface="Times New Roman" panose="02020603050405020304" pitchFamily="18" charset="0"/>
              </a:rPr>
              <a:t>溶液。对比观察</a:t>
            </a:r>
            <a:r>
              <a:rPr lang="zh-CN" altLang="en-US" sz="3200" dirty="0" smtClean="0">
                <a:latin typeface="Times New Roman" panose="02020603050405020304" pitchFamily="18" charset="0"/>
                <a:cs typeface="Times New Roman" panose="02020603050405020304" pitchFamily="18" charset="0"/>
              </a:rPr>
              <a:t>现象。</a:t>
            </a:r>
            <a:endParaRPr lang="zh-CN" altLang="en-US" sz="3200" dirty="0">
              <a:latin typeface="Times New Roman" panose="02020603050405020304" pitchFamily="18" charset="0"/>
              <a:cs typeface="Times New Roman" panose="02020603050405020304" pitchFamily="18" charset="0"/>
            </a:endParaRPr>
          </a:p>
        </p:txBody>
      </p:sp>
      <p:sp>
        <p:nvSpPr>
          <p:cNvPr id="3" name="圆角矩形 104450">
            <a:hlinkClick r:id="rId2" action="ppaction://hlinkfile"/>
          </p:cNvPr>
          <p:cNvSpPr>
            <a:spLocks noChangeArrowheads="1"/>
          </p:cNvSpPr>
          <p:nvPr/>
        </p:nvSpPr>
        <p:spPr bwMode="auto">
          <a:xfrm>
            <a:off x="905557" y="933632"/>
            <a:ext cx="1752600" cy="609600"/>
          </a:xfrm>
          <a:prstGeom prst="roundRect">
            <a:avLst>
              <a:gd name="adj" fmla="val 16667"/>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b="1" dirty="0">
                <a:latin typeface="Times New Roman" panose="02020603050405020304" pitchFamily="18" charset="0"/>
                <a:ea typeface="隶书" panose="02010509060101010101" pitchFamily="49" charset="-122"/>
              </a:rPr>
              <a:t>实验</a:t>
            </a:r>
            <a:r>
              <a:rPr lang="en-US" altLang="zh-CN" sz="3200" b="1" dirty="0">
                <a:latin typeface="Times New Roman" panose="02020603050405020304" pitchFamily="18" charset="0"/>
                <a:ea typeface="隶书" panose="02010509060101010101" pitchFamily="49" charset="-122"/>
              </a:rPr>
              <a:t>2</a:t>
            </a:r>
            <a:r>
              <a:rPr lang="zh-CN" altLang="en-US" sz="3200" b="1" dirty="0" smtClean="0">
                <a:latin typeface="Times New Roman" panose="02020603050405020304" pitchFamily="18" charset="0"/>
                <a:ea typeface="隶书" panose="02010509060101010101" pitchFamily="49" charset="-122"/>
              </a:rPr>
              <a:t>－</a:t>
            </a:r>
            <a:r>
              <a:rPr lang="en-US" altLang="zh-CN" sz="3200" b="1" dirty="0" smtClean="0">
                <a:latin typeface="Times New Roman" panose="02020603050405020304" pitchFamily="18" charset="0"/>
                <a:ea typeface="隶书" panose="02010509060101010101" pitchFamily="49" charset="-122"/>
              </a:rPr>
              <a:t>6</a:t>
            </a:r>
            <a:endParaRPr lang="en-US" altLang="zh-CN" sz="3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269178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9" name="表格 106498"/>
          <p:cNvGraphicFramePr/>
          <p:nvPr>
            <p:extLst>
              <p:ext uri="{D42A27DB-BD31-4B8C-83A1-F6EECF244321}">
                <p14:modId xmlns:p14="http://schemas.microsoft.com/office/powerpoint/2010/main" val="373959882"/>
              </p:ext>
            </p:extLst>
          </p:nvPr>
        </p:nvGraphicFramePr>
        <p:xfrm>
          <a:off x="1249681" y="1045468"/>
          <a:ext cx="9418320" cy="4037013"/>
        </p:xfrm>
        <a:graphic>
          <a:graphicData uri="http://schemas.openxmlformats.org/drawingml/2006/table">
            <a:tbl>
              <a:tblPr/>
              <a:tblGrid>
                <a:gridCol w="2375054">
                  <a:extLst>
                    <a:ext uri="{9D8B030D-6E8A-4147-A177-3AD203B41FA5}">
                      <a16:colId xmlns:a16="http://schemas.microsoft.com/office/drawing/2014/main" val="20000"/>
                    </a:ext>
                  </a:extLst>
                </a:gridCol>
                <a:gridCol w="3685430">
                  <a:extLst>
                    <a:ext uri="{9D8B030D-6E8A-4147-A177-3AD203B41FA5}">
                      <a16:colId xmlns:a16="http://schemas.microsoft.com/office/drawing/2014/main" val="20001"/>
                    </a:ext>
                  </a:extLst>
                </a:gridCol>
                <a:gridCol w="3357836">
                  <a:extLst>
                    <a:ext uri="{9D8B030D-6E8A-4147-A177-3AD203B41FA5}">
                      <a16:colId xmlns:a16="http://schemas.microsoft.com/office/drawing/2014/main" val="20002"/>
                    </a:ext>
                  </a:extLst>
                </a:gridCol>
              </a:tblGrid>
              <a:tr h="6858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现象</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结论</a:t>
                      </a:r>
                      <a:endParaRPr lang="zh-CN" altLang="en-US" sz="2800" b="1">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2192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加入</a:t>
                      </a:r>
                      <a:r>
                        <a:rPr lang="en-US" altLang="zh-CN" sz="2800" b="1">
                          <a:solidFill>
                            <a:srgbClr val="000000"/>
                          </a:solidFill>
                          <a:latin typeface="宋体" panose="02010600030101010101" pitchFamily="2" charset="-122"/>
                          <a:ea typeface="宋体" panose="02010600030101010101" pitchFamily="2" charset="-122"/>
                        </a:rPr>
                        <a:t>MnO</a:t>
                      </a:r>
                      <a:r>
                        <a:rPr lang="en-US" altLang="zh-CN" sz="2800" b="1" baseline="-25000">
                          <a:solidFill>
                            <a:srgbClr val="000000"/>
                          </a:solidFill>
                          <a:latin typeface="宋体" panose="02010600030101010101" pitchFamily="2" charset="-122"/>
                          <a:ea typeface="宋体" panose="02010600030101010101" pitchFamily="2" charset="-122"/>
                        </a:rPr>
                        <a:t>2</a:t>
                      </a:r>
                      <a:endParaRPr lang="en-US" altLang="zh-CN" sz="2800" b="1">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066800">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加入</a:t>
                      </a:r>
                      <a:r>
                        <a:rPr lang="en-US" altLang="zh-CN" sz="2800" b="1">
                          <a:solidFill>
                            <a:srgbClr val="000000"/>
                          </a:solidFill>
                          <a:latin typeface="宋体" panose="02010600030101010101" pitchFamily="2" charset="-122"/>
                          <a:ea typeface="宋体" panose="02010600030101010101" pitchFamily="2" charset="-122"/>
                        </a:rPr>
                        <a:t>FeCl</a:t>
                      </a:r>
                      <a:r>
                        <a:rPr lang="en-US" altLang="zh-CN" sz="2800" b="1" baseline="-25000">
                          <a:solidFill>
                            <a:srgbClr val="000000"/>
                          </a:solidFill>
                          <a:latin typeface="宋体" panose="02010600030101010101" pitchFamily="2" charset="-122"/>
                          <a:ea typeface="宋体" panose="02010600030101010101" pitchFamily="2" charset="-122"/>
                        </a:rPr>
                        <a:t>3</a:t>
                      </a:r>
                      <a:endParaRPr lang="en-US" altLang="zh-CN" sz="2800" b="1">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065213">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r>
                        <a:rPr lang="zh-CN" altLang="en-US" sz="2800" b="1" dirty="0">
                          <a:solidFill>
                            <a:srgbClr val="000000"/>
                          </a:solidFill>
                          <a:latin typeface="宋体" panose="02010600030101010101" pitchFamily="2" charset="-122"/>
                          <a:ea typeface="宋体" panose="02010600030101010101" pitchFamily="2" charset="-122"/>
                        </a:rPr>
                        <a:t>不加其他试剂</a:t>
                      </a:r>
                      <a:endParaRPr lang="zh-CN" altLang="en-US" sz="2800" b="1">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tc>
                  <a:txBody>
                    <a:bodyPr/>
                    <a:lstStyle>
                      <a:lvl1pPr marL="342900" lvl="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a:solidFill>
                            <a:schemeClr val="tx1"/>
                          </a:solidFill>
                          <a:latin typeface="+mn-lt"/>
                          <a:ea typeface="+mn-ea"/>
                        </a:defRPr>
                      </a:lvl2pPr>
                      <a:lvl3pPr marL="1143000" lvl="2" indent="-228600" algn="l" rtl="0" eaLnBrk="0" fontAlgn="base" hangingPunct="0">
                        <a:spcBef>
                          <a:spcPct val="20000"/>
                        </a:spcBef>
                        <a:spcAft>
                          <a:spcPct val="0"/>
                        </a:spcAft>
                        <a:buChar char="•"/>
                        <a:defRPr sz="2000">
                          <a:solidFill>
                            <a:schemeClr val="tx1"/>
                          </a:solidFill>
                          <a:latin typeface="+mn-lt"/>
                          <a:ea typeface="+mn-ea"/>
                        </a:defRPr>
                      </a:lvl3pPr>
                      <a:lvl4pPr marL="1600200" lvl="3" indent="-228600" algn="l" rtl="0" eaLnBrk="0" fontAlgn="base" hangingPunct="0">
                        <a:spcBef>
                          <a:spcPct val="20000"/>
                        </a:spcBef>
                        <a:spcAft>
                          <a:spcPct val="0"/>
                        </a:spcAft>
                        <a:buChar char="–"/>
                        <a:defRPr sz="1800">
                          <a:solidFill>
                            <a:schemeClr val="tx1"/>
                          </a:solidFill>
                          <a:latin typeface="+mn-lt"/>
                          <a:ea typeface="+mn-ea"/>
                        </a:defRPr>
                      </a:lvl4pPr>
                      <a:lvl5pPr marL="2057400" lvl="4" indent="-228600" algn="l" rtl="0" eaLnBrk="0" fontAlgn="base" hangingPunct="0">
                        <a:spcBef>
                          <a:spcPct val="20000"/>
                        </a:spcBef>
                        <a:spcAft>
                          <a:spcPct val="0"/>
                        </a:spcAft>
                        <a:buChar char="»"/>
                        <a:defRPr sz="1800">
                          <a:solidFill>
                            <a:schemeClr val="tx1"/>
                          </a:solidFill>
                          <a:latin typeface="+mn-lt"/>
                          <a:ea typeface="+mn-ea"/>
                        </a:defRPr>
                      </a:lvl5pPr>
                    </a:lstStyle>
                    <a:p>
                      <a:pPr marL="0" lvl="0" indent="0" algn="ctr">
                        <a:buNone/>
                      </a:pPr>
                      <a:endParaRPr lang="zh-CN" altLang="en-US" sz="2800" b="1" dirty="0">
                        <a:solidFill>
                          <a:srgbClr val="000000"/>
                        </a:solidFill>
                        <a:latin typeface="宋体" panose="02010600030101010101" pitchFamily="2" charset="-122"/>
                        <a:ea typeface="宋体" panose="02010600030101010101" pitchFamily="2" charset="-122"/>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6521" name="文本框 106520"/>
          <p:cNvSpPr txBox="1">
            <a:spLocks noChangeArrowheads="1"/>
          </p:cNvSpPr>
          <p:nvPr/>
        </p:nvSpPr>
        <p:spPr bwMode="auto">
          <a:xfrm>
            <a:off x="3846513" y="2017139"/>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气泡冒出</a:t>
            </a:r>
            <a:r>
              <a:rPr lang="zh-CN" altLang="en-US" sz="2800" b="1" dirty="0" smtClean="0">
                <a:latin typeface="Times New Roman" panose="02020603050405020304" pitchFamily="18" charset="0"/>
                <a:ea typeface="隶书" panose="02010509060101010101" pitchFamily="49" charset="-122"/>
                <a:cs typeface="Times New Roman" panose="02020603050405020304" pitchFamily="18" charset="0"/>
              </a:rPr>
              <a:t>速率加快</a:t>
            </a:r>
            <a:endParaRPr lang="zh-CN" altLang="en-US" sz="2800" b="1" dirty="0">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06522" name="文本框 106521"/>
          <p:cNvSpPr txBox="1">
            <a:spLocks noChangeArrowheads="1"/>
          </p:cNvSpPr>
          <p:nvPr/>
        </p:nvSpPr>
        <p:spPr bwMode="auto">
          <a:xfrm>
            <a:off x="3809686" y="3119151"/>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气泡冒出</a:t>
            </a:r>
            <a:r>
              <a:rPr lang="zh-CN" altLang="en-US" sz="2800" b="1" dirty="0" smtClean="0">
                <a:latin typeface="Times New Roman" panose="02020603050405020304" pitchFamily="18" charset="0"/>
                <a:ea typeface="隶书" panose="02010509060101010101" pitchFamily="49" charset="-122"/>
                <a:cs typeface="Times New Roman" panose="02020603050405020304" pitchFamily="18" charset="0"/>
              </a:rPr>
              <a:t>速率加快</a:t>
            </a:r>
            <a:endParaRPr lang="zh-CN" altLang="en-US" sz="2800" b="1" dirty="0">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06523" name="矩形 106522"/>
          <p:cNvSpPr>
            <a:spLocks noChangeArrowheads="1"/>
          </p:cNvSpPr>
          <p:nvPr/>
        </p:nvSpPr>
        <p:spPr bwMode="auto">
          <a:xfrm>
            <a:off x="3846513" y="4221163"/>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有气泡冒出，较慢</a:t>
            </a:r>
          </a:p>
        </p:txBody>
      </p:sp>
      <p:sp>
        <p:nvSpPr>
          <p:cNvPr id="106524" name="文本框 106523"/>
          <p:cNvSpPr txBox="1">
            <a:spLocks noChangeArrowheads="1"/>
          </p:cNvSpPr>
          <p:nvPr/>
        </p:nvSpPr>
        <p:spPr bwMode="auto">
          <a:xfrm>
            <a:off x="7896225" y="1773238"/>
            <a:ext cx="22044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latin typeface="Times New Roman" panose="02020603050405020304" pitchFamily="18" charset="0"/>
                <a:ea typeface="隶书" panose="02010509060101010101" pitchFamily="49" charset="-122"/>
                <a:cs typeface="Times New Roman" panose="02020603050405020304" pitchFamily="18" charset="0"/>
              </a:rPr>
              <a:t>MnO</a:t>
            </a:r>
            <a:r>
              <a:rPr lang="en-US" altLang="zh-CN" sz="2800" b="1" baseline="-25000">
                <a:latin typeface="Times New Roman" panose="02020603050405020304" pitchFamily="18" charset="0"/>
                <a:ea typeface="隶书" panose="02010509060101010101" pitchFamily="49" charset="-122"/>
                <a:cs typeface="Times New Roman" panose="02020603050405020304" pitchFamily="18" charset="0"/>
              </a:rPr>
              <a:t>2</a:t>
            </a:r>
            <a:r>
              <a:rPr lang="zh-CN" altLang="en-US" sz="2800" b="1">
                <a:latin typeface="Times New Roman" panose="02020603050405020304" pitchFamily="18" charset="0"/>
                <a:ea typeface="隶书" panose="02010509060101010101" pitchFamily="49" charset="-122"/>
                <a:cs typeface="Times New Roman" panose="02020603050405020304" pitchFamily="18" charset="0"/>
              </a:rPr>
              <a:t>能加快</a:t>
            </a:r>
          </a:p>
          <a:p>
            <a:r>
              <a:rPr lang="zh-CN" altLang="en-US" sz="2800" b="1">
                <a:latin typeface="Times New Roman" panose="02020603050405020304" pitchFamily="18" charset="0"/>
                <a:ea typeface="隶书" panose="02010509060101010101" pitchFamily="49" charset="-122"/>
                <a:cs typeface="Times New Roman" panose="02020603050405020304" pitchFamily="18" charset="0"/>
              </a:rPr>
              <a:t>反应速率</a:t>
            </a:r>
          </a:p>
        </p:txBody>
      </p:sp>
      <p:sp>
        <p:nvSpPr>
          <p:cNvPr id="106525" name="文本框 106524"/>
          <p:cNvSpPr txBox="1">
            <a:spLocks noChangeArrowheads="1"/>
          </p:cNvSpPr>
          <p:nvPr/>
        </p:nvSpPr>
        <p:spPr bwMode="auto">
          <a:xfrm>
            <a:off x="7680325" y="2852738"/>
            <a:ext cx="21242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latin typeface="Times New Roman" panose="02020603050405020304" pitchFamily="18" charset="0"/>
                <a:ea typeface="隶书" panose="02010509060101010101" pitchFamily="49" charset="-122"/>
                <a:cs typeface="Times New Roman" panose="02020603050405020304" pitchFamily="18" charset="0"/>
              </a:rPr>
              <a:t>FeCl</a:t>
            </a:r>
            <a:r>
              <a:rPr lang="en-US" altLang="zh-CN" sz="2800" b="1" baseline="-25000">
                <a:latin typeface="Times New Roman" panose="02020603050405020304" pitchFamily="18" charset="0"/>
                <a:ea typeface="隶书" panose="02010509060101010101" pitchFamily="49" charset="-122"/>
                <a:cs typeface="Times New Roman" panose="02020603050405020304" pitchFamily="18" charset="0"/>
              </a:rPr>
              <a:t>3</a:t>
            </a:r>
            <a:r>
              <a:rPr lang="zh-CN" altLang="en-US" sz="2800" b="1">
                <a:latin typeface="Times New Roman" panose="02020603050405020304" pitchFamily="18" charset="0"/>
                <a:ea typeface="隶书" panose="02010509060101010101" pitchFamily="49" charset="-122"/>
                <a:cs typeface="Times New Roman" panose="02020603050405020304" pitchFamily="18" charset="0"/>
              </a:rPr>
              <a:t>能加快</a:t>
            </a:r>
          </a:p>
          <a:p>
            <a:r>
              <a:rPr lang="zh-CN" altLang="en-US" sz="2800" b="1">
                <a:latin typeface="Times New Roman" panose="02020603050405020304" pitchFamily="18" charset="0"/>
                <a:ea typeface="隶书" panose="02010509060101010101" pitchFamily="49" charset="-122"/>
                <a:cs typeface="Times New Roman" panose="02020603050405020304" pitchFamily="18" charset="0"/>
              </a:rPr>
              <a:t>反应速率</a:t>
            </a:r>
          </a:p>
        </p:txBody>
      </p:sp>
      <p:sp>
        <p:nvSpPr>
          <p:cNvPr id="106526" name="文本框 106525"/>
          <p:cNvSpPr txBox="1">
            <a:spLocks noChangeArrowheads="1"/>
          </p:cNvSpPr>
          <p:nvPr/>
        </p:nvSpPr>
        <p:spPr bwMode="auto">
          <a:xfrm>
            <a:off x="8040689" y="4005263"/>
            <a:ext cx="1627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latin typeface="Times New Roman" panose="02020603050405020304" pitchFamily="18" charset="0"/>
                <a:ea typeface="隶书" panose="02010509060101010101" pitchFamily="49" charset="-122"/>
                <a:cs typeface="Times New Roman" panose="02020603050405020304" pitchFamily="18" charset="0"/>
              </a:rPr>
              <a:t>无催化剂</a:t>
            </a:r>
          </a:p>
          <a:p>
            <a:r>
              <a:rPr lang="zh-CN" altLang="en-US" sz="2800" b="1">
                <a:latin typeface="Times New Roman" panose="02020603050405020304" pitchFamily="18" charset="0"/>
                <a:ea typeface="隶书" panose="02010509060101010101" pitchFamily="49" charset="-122"/>
                <a:cs typeface="Times New Roman" panose="02020603050405020304" pitchFamily="18" charset="0"/>
              </a:rPr>
              <a:t>反应较慢</a:t>
            </a:r>
          </a:p>
        </p:txBody>
      </p:sp>
    </p:spTree>
    <p:extLst>
      <p:ext uri="{BB962C8B-B14F-4D97-AF65-F5344CB8AC3E}">
        <p14:creationId xmlns:p14="http://schemas.microsoft.com/office/powerpoint/2010/main" val="3526837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521"/>
                                        </p:tgtEl>
                                        <p:attrNameLst>
                                          <p:attrName>style.visibility</p:attrName>
                                        </p:attrNameLst>
                                      </p:cBhvr>
                                      <p:to>
                                        <p:strVal val="visible"/>
                                      </p:to>
                                    </p:set>
                                    <p:anim calcmode="lin" valueType="num">
                                      <p:cBhvr additive="base">
                                        <p:cTn id="7" dur="500" fill="hold"/>
                                        <p:tgtEl>
                                          <p:spTgt spid="106521"/>
                                        </p:tgtEl>
                                        <p:attrNameLst>
                                          <p:attrName>ppt_x</p:attrName>
                                        </p:attrNameLst>
                                      </p:cBhvr>
                                      <p:tavLst>
                                        <p:tav tm="0">
                                          <p:val>
                                            <p:strVal val="0-#ppt_w/2"/>
                                          </p:val>
                                        </p:tav>
                                        <p:tav tm="100000">
                                          <p:val>
                                            <p:strVal val="#ppt_x"/>
                                          </p:val>
                                        </p:tav>
                                      </p:tavLst>
                                    </p:anim>
                                    <p:anim calcmode="lin" valueType="num">
                                      <p:cBhvr additive="base">
                                        <p:cTn id="8" dur="500" fill="hold"/>
                                        <p:tgtEl>
                                          <p:spTgt spid="1065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6522"/>
                                        </p:tgtEl>
                                        <p:attrNameLst>
                                          <p:attrName>style.visibility</p:attrName>
                                        </p:attrNameLst>
                                      </p:cBhvr>
                                      <p:to>
                                        <p:strVal val="visible"/>
                                      </p:to>
                                    </p:set>
                                    <p:anim calcmode="lin" valueType="num">
                                      <p:cBhvr additive="base">
                                        <p:cTn id="13" dur="500" fill="hold"/>
                                        <p:tgtEl>
                                          <p:spTgt spid="106522"/>
                                        </p:tgtEl>
                                        <p:attrNameLst>
                                          <p:attrName>ppt_x</p:attrName>
                                        </p:attrNameLst>
                                      </p:cBhvr>
                                      <p:tavLst>
                                        <p:tav tm="0">
                                          <p:val>
                                            <p:strVal val="0-#ppt_w/2"/>
                                          </p:val>
                                        </p:tav>
                                        <p:tav tm="100000">
                                          <p:val>
                                            <p:strVal val="#ppt_x"/>
                                          </p:val>
                                        </p:tav>
                                      </p:tavLst>
                                    </p:anim>
                                    <p:anim calcmode="lin" valueType="num">
                                      <p:cBhvr additive="base">
                                        <p:cTn id="14" dur="500" fill="hold"/>
                                        <p:tgtEl>
                                          <p:spTgt spid="10652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6523"/>
                                        </p:tgtEl>
                                        <p:attrNameLst>
                                          <p:attrName>style.visibility</p:attrName>
                                        </p:attrNameLst>
                                      </p:cBhvr>
                                      <p:to>
                                        <p:strVal val="visible"/>
                                      </p:to>
                                    </p:set>
                                    <p:anim calcmode="lin" valueType="num">
                                      <p:cBhvr additive="base">
                                        <p:cTn id="19" dur="500" fill="hold"/>
                                        <p:tgtEl>
                                          <p:spTgt spid="106523"/>
                                        </p:tgtEl>
                                        <p:attrNameLst>
                                          <p:attrName>ppt_x</p:attrName>
                                        </p:attrNameLst>
                                      </p:cBhvr>
                                      <p:tavLst>
                                        <p:tav tm="0">
                                          <p:val>
                                            <p:strVal val="0-#ppt_w/2"/>
                                          </p:val>
                                        </p:tav>
                                        <p:tav tm="100000">
                                          <p:val>
                                            <p:strVal val="#ppt_x"/>
                                          </p:val>
                                        </p:tav>
                                      </p:tavLst>
                                    </p:anim>
                                    <p:anim calcmode="lin" valueType="num">
                                      <p:cBhvr additive="base">
                                        <p:cTn id="20" dur="500" fill="hold"/>
                                        <p:tgtEl>
                                          <p:spTgt spid="10652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6524"/>
                                        </p:tgtEl>
                                        <p:attrNameLst>
                                          <p:attrName>style.visibility</p:attrName>
                                        </p:attrNameLst>
                                      </p:cBhvr>
                                      <p:to>
                                        <p:strVal val="visible"/>
                                      </p:to>
                                    </p:set>
                                    <p:anim calcmode="lin" valueType="num">
                                      <p:cBhvr additive="base">
                                        <p:cTn id="25" dur="500" fill="hold"/>
                                        <p:tgtEl>
                                          <p:spTgt spid="106524"/>
                                        </p:tgtEl>
                                        <p:attrNameLst>
                                          <p:attrName>ppt_x</p:attrName>
                                        </p:attrNameLst>
                                      </p:cBhvr>
                                      <p:tavLst>
                                        <p:tav tm="0">
                                          <p:val>
                                            <p:strVal val="0-#ppt_w/2"/>
                                          </p:val>
                                        </p:tav>
                                        <p:tav tm="100000">
                                          <p:val>
                                            <p:strVal val="#ppt_x"/>
                                          </p:val>
                                        </p:tav>
                                      </p:tavLst>
                                    </p:anim>
                                    <p:anim calcmode="lin" valueType="num">
                                      <p:cBhvr additive="base">
                                        <p:cTn id="26" dur="500" fill="hold"/>
                                        <p:tgtEl>
                                          <p:spTgt spid="10652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6525"/>
                                        </p:tgtEl>
                                        <p:attrNameLst>
                                          <p:attrName>style.visibility</p:attrName>
                                        </p:attrNameLst>
                                      </p:cBhvr>
                                      <p:to>
                                        <p:strVal val="visible"/>
                                      </p:to>
                                    </p:set>
                                    <p:anim calcmode="lin" valueType="num">
                                      <p:cBhvr additive="base">
                                        <p:cTn id="31" dur="500" fill="hold"/>
                                        <p:tgtEl>
                                          <p:spTgt spid="106525"/>
                                        </p:tgtEl>
                                        <p:attrNameLst>
                                          <p:attrName>ppt_x</p:attrName>
                                        </p:attrNameLst>
                                      </p:cBhvr>
                                      <p:tavLst>
                                        <p:tav tm="0">
                                          <p:val>
                                            <p:strVal val="0-#ppt_w/2"/>
                                          </p:val>
                                        </p:tav>
                                        <p:tav tm="100000">
                                          <p:val>
                                            <p:strVal val="#ppt_x"/>
                                          </p:val>
                                        </p:tav>
                                      </p:tavLst>
                                    </p:anim>
                                    <p:anim calcmode="lin" valueType="num">
                                      <p:cBhvr additive="base">
                                        <p:cTn id="32" dur="500" fill="hold"/>
                                        <p:tgtEl>
                                          <p:spTgt spid="10652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6526"/>
                                        </p:tgtEl>
                                        <p:attrNameLst>
                                          <p:attrName>style.visibility</p:attrName>
                                        </p:attrNameLst>
                                      </p:cBhvr>
                                      <p:to>
                                        <p:strVal val="visible"/>
                                      </p:to>
                                    </p:set>
                                    <p:anim calcmode="lin" valueType="num">
                                      <p:cBhvr additive="base">
                                        <p:cTn id="37" dur="500" fill="hold"/>
                                        <p:tgtEl>
                                          <p:spTgt spid="106526"/>
                                        </p:tgtEl>
                                        <p:attrNameLst>
                                          <p:attrName>ppt_x</p:attrName>
                                        </p:attrNameLst>
                                      </p:cBhvr>
                                      <p:tavLst>
                                        <p:tav tm="0">
                                          <p:val>
                                            <p:strVal val="0-#ppt_w/2"/>
                                          </p:val>
                                        </p:tav>
                                        <p:tav tm="100000">
                                          <p:val>
                                            <p:strVal val="#ppt_x"/>
                                          </p:val>
                                        </p:tav>
                                      </p:tavLst>
                                    </p:anim>
                                    <p:anim calcmode="lin" valueType="num">
                                      <p:cBhvr additive="base">
                                        <p:cTn id="38" dur="500" fill="hold"/>
                                        <p:tgtEl>
                                          <p:spTgt spid="1065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1" grpId="0"/>
      <p:bldP spid="106522" grpId="0"/>
      <p:bldP spid="106523" grpId="0"/>
      <p:bldP spid="106524" grpId="0"/>
      <p:bldP spid="106525" grpId="0"/>
      <p:bldP spid="1065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43898" y="2914359"/>
            <a:ext cx="82883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dirty="0" smtClean="0">
                <a:latin typeface="宋体" panose="02010600030101010101" pitchFamily="2" charset="-122"/>
              </a:rPr>
              <a:t>结论</a:t>
            </a:r>
            <a:r>
              <a:rPr lang="en-US" altLang="zh-CN" sz="3200" dirty="0" smtClean="0">
                <a:latin typeface="宋体" panose="02010600030101010101" pitchFamily="2" charset="-122"/>
              </a:rPr>
              <a:t>2</a:t>
            </a:r>
            <a:r>
              <a:rPr lang="zh-CN" altLang="en-US" sz="3200" dirty="0" smtClean="0">
                <a:latin typeface="宋体" panose="02010600030101010101" pitchFamily="2" charset="-122"/>
              </a:rPr>
              <a:t>：</a:t>
            </a:r>
            <a:r>
              <a:rPr lang="zh-CN" altLang="en-US" sz="3200" dirty="0">
                <a:latin typeface="宋体" panose="02010600030101010101" pitchFamily="2" charset="-122"/>
              </a:rPr>
              <a:t>加入</a:t>
            </a:r>
            <a:r>
              <a:rPr lang="zh-CN" altLang="en-US" sz="3200" dirty="0" smtClean="0">
                <a:latin typeface="宋体" panose="02010600030101010101" pitchFamily="2" charset="-122"/>
              </a:rPr>
              <a:t>催化剂能</a:t>
            </a:r>
            <a:r>
              <a:rPr lang="zh-CN" altLang="en-US" sz="3200" dirty="0" smtClean="0">
                <a:solidFill>
                  <a:srgbClr val="FF0000"/>
                </a:solidFill>
                <a:latin typeface="宋体" panose="02010600030101010101" pitchFamily="2" charset="-122"/>
              </a:rPr>
              <a:t>改变</a:t>
            </a:r>
            <a:r>
              <a:rPr lang="zh-CN" altLang="en-US" sz="3200" dirty="0" smtClean="0">
                <a:latin typeface="宋体" panose="02010600030101010101" pitchFamily="2" charset="-122"/>
              </a:rPr>
              <a:t>化学反应</a:t>
            </a:r>
            <a:r>
              <a:rPr lang="zh-CN" altLang="en-US" sz="3200" dirty="0">
                <a:latin typeface="宋体" panose="02010600030101010101" pitchFamily="2" charset="-122"/>
              </a:rPr>
              <a:t>的速率。</a:t>
            </a:r>
          </a:p>
        </p:txBody>
      </p:sp>
      <p:sp>
        <p:nvSpPr>
          <p:cNvPr id="3" name="矩形 2"/>
          <p:cNvSpPr>
            <a:spLocks noChangeArrowheads="1"/>
          </p:cNvSpPr>
          <p:nvPr/>
        </p:nvSpPr>
        <p:spPr bwMode="auto">
          <a:xfrm>
            <a:off x="3024058" y="4316439"/>
            <a:ext cx="82883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dirty="0" smtClean="0">
                <a:latin typeface="宋体" panose="02010600030101010101" pitchFamily="2" charset="-122"/>
              </a:rPr>
              <a:t>催化剂可以加快变化学反应</a:t>
            </a:r>
            <a:r>
              <a:rPr lang="zh-CN" altLang="en-US" sz="3200" dirty="0">
                <a:latin typeface="宋体" panose="02010600030101010101" pitchFamily="2" charset="-122"/>
              </a:rPr>
              <a:t>的速率。</a:t>
            </a:r>
          </a:p>
        </p:txBody>
      </p:sp>
    </p:spTree>
    <p:extLst>
      <p:ext uri="{BB962C8B-B14F-4D97-AF65-F5344CB8AC3E}">
        <p14:creationId xmlns:p14="http://schemas.microsoft.com/office/powerpoint/2010/main" val="3925647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3590" y="684108"/>
            <a:ext cx="2625634" cy="523220"/>
          </a:xfrm>
          <a:prstGeom prst="rect">
            <a:avLst/>
          </a:prstGeom>
          <a:noFill/>
        </p:spPr>
        <p:txBody>
          <a:bodyPr wrap="square" rtlCol="0">
            <a:spAutoFit/>
          </a:bodyPr>
          <a:lstStyle/>
          <a:p>
            <a:r>
              <a:rPr lang="en-US" altLang="zh-CN" sz="2800" dirty="0" smtClean="0"/>
              <a:t>【</a:t>
            </a:r>
            <a:r>
              <a:rPr lang="zh-CN" altLang="en-US" sz="2800" dirty="0" smtClean="0">
                <a:latin typeface="华文行楷" panose="02010800040101010101" pitchFamily="2" charset="-122"/>
                <a:ea typeface="华文行楷" panose="02010800040101010101" pitchFamily="2" charset="-122"/>
              </a:rPr>
              <a:t>思考与交流</a:t>
            </a:r>
            <a:r>
              <a:rPr lang="en-US" altLang="zh-CN" sz="2800" dirty="0" smtClean="0"/>
              <a:t>】</a:t>
            </a:r>
            <a:endParaRPr lang="zh-CN" altLang="en-US" sz="2800" dirty="0"/>
          </a:p>
        </p:txBody>
      </p:sp>
      <p:sp>
        <p:nvSpPr>
          <p:cNvPr id="3" name="文本框 2"/>
          <p:cNvSpPr txBox="1"/>
          <p:nvPr/>
        </p:nvSpPr>
        <p:spPr>
          <a:xfrm>
            <a:off x="1476100" y="1467103"/>
            <a:ext cx="9823271" cy="523220"/>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为什么要将食物存放在温度低的地方（如电冰箱）？</a:t>
            </a:r>
            <a:endParaRPr lang="zh-CN" altLang="en-US" sz="2800" dirty="0">
              <a:latin typeface="宋体" panose="02010600030101010101" pitchFamily="2" charset="-122"/>
              <a:ea typeface="宋体" panose="02010600030101010101" pitchFamily="2" charset="-122"/>
            </a:endParaRPr>
          </a:p>
        </p:txBody>
      </p:sp>
      <p:sp>
        <p:nvSpPr>
          <p:cNvPr id="4" name="文本框 3"/>
          <p:cNvSpPr txBox="1"/>
          <p:nvPr/>
        </p:nvSpPr>
        <p:spPr>
          <a:xfrm>
            <a:off x="1476100" y="2284013"/>
            <a:ext cx="9718768" cy="954107"/>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实验时，通常要将两种块状或颗粒状的</a:t>
            </a:r>
            <a:r>
              <a:rPr lang="zh-CN" altLang="en-US" sz="2800" dirty="0" smtClean="0">
                <a:solidFill>
                  <a:srgbClr val="FF0000"/>
                </a:solidFill>
                <a:latin typeface="宋体" panose="02010600030101010101" pitchFamily="2" charset="-122"/>
                <a:ea typeface="宋体" panose="02010600030101010101" pitchFamily="2" charset="-122"/>
              </a:rPr>
              <a:t>固体药品研细</a:t>
            </a:r>
            <a:r>
              <a:rPr lang="zh-CN" altLang="en-US" sz="2800" dirty="0" smtClean="0">
                <a:latin typeface="宋体" panose="02010600030101010101" pitchFamily="2" charset="-122"/>
                <a:ea typeface="宋体" panose="02010600030101010101" pitchFamily="2" charset="-122"/>
              </a:rPr>
              <a:t>，并</a:t>
            </a:r>
            <a:r>
              <a:rPr lang="zh-CN" altLang="en-US" sz="2800" dirty="0" smtClean="0">
                <a:solidFill>
                  <a:srgbClr val="FF0000"/>
                </a:solidFill>
                <a:latin typeface="宋体" panose="02010600030101010101" pitchFamily="2" charset="-122"/>
                <a:ea typeface="宋体" panose="02010600030101010101" pitchFamily="2" charset="-122"/>
              </a:rPr>
              <a:t>混匀</a:t>
            </a:r>
            <a:r>
              <a:rPr lang="zh-CN" altLang="en-US" sz="2800" dirty="0" smtClean="0">
                <a:latin typeface="宋体" panose="02010600030101010101" pitchFamily="2" charset="-122"/>
                <a:ea typeface="宋体" panose="02010600030101010101" pitchFamily="2" charset="-122"/>
              </a:rPr>
              <a:t>后再进行反应。原因是什么？</a:t>
            </a:r>
            <a:endParaRPr lang="zh-CN" altLang="en-US" sz="2800" dirty="0">
              <a:latin typeface="宋体" panose="02010600030101010101" pitchFamily="2" charset="-122"/>
              <a:ea typeface="宋体" panose="02010600030101010101" pitchFamily="2" charset="-122"/>
            </a:endParaRPr>
          </a:p>
        </p:txBody>
      </p:sp>
      <p:sp>
        <p:nvSpPr>
          <p:cNvPr id="5" name="文本框 4"/>
          <p:cNvSpPr txBox="1"/>
          <p:nvPr/>
        </p:nvSpPr>
        <p:spPr>
          <a:xfrm>
            <a:off x="1476100" y="3527940"/>
            <a:ext cx="8948059" cy="1384995"/>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人们常把固体试剂</a:t>
            </a:r>
            <a:r>
              <a:rPr lang="zh-CN" altLang="en-US" sz="2800" dirty="0">
                <a:latin typeface="宋体" panose="02010600030101010101" pitchFamily="2" charset="-122"/>
                <a:ea typeface="宋体" panose="02010600030101010101" pitchFamily="2" charset="-122"/>
              </a:rPr>
              <a:t>溶于水</a:t>
            </a:r>
            <a:r>
              <a:rPr lang="zh-CN" altLang="en-US" sz="2800" dirty="0">
                <a:solidFill>
                  <a:srgbClr val="FF0000"/>
                </a:solidFill>
                <a:latin typeface="宋体" panose="02010600030101010101" pitchFamily="2" charset="-122"/>
                <a:ea typeface="宋体" panose="02010600030101010101" pitchFamily="2" charset="-122"/>
              </a:rPr>
              <a:t>配成溶液</a:t>
            </a:r>
            <a:r>
              <a:rPr lang="zh-CN" altLang="en-US" sz="2800" dirty="0">
                <a:latin typeface="宋体" panose="02010600030101010101" pitchFamily="2" charset="-122"/>
                <a:ea typeface="宋体" panose="02010600030101010101" pitchFamily="2" charset="-122"/>
              </a:rPr>
              <a:t>后再进行化学实验，原因是什么？</a:t>
            </a:r>
          </a:p>
          <a:p>
            <a:endParaRPr lang="zh-CN" altLang="en-US" sz="2800" dirty="0">
              <a:latin typeface="宋体" panose="02010600030101010101" pitchFamily="2" charset="-122"/>
              <a:ea typeface="宋体" panose="02010600030101010101" pitchFamily="2" charset="-122"/>
            </a:endParaRPr>
          </a:p>
        </p:txBody>
      </p:sp>
      <p:sp>
        <p:nvSpPr>
          <p:cNvPr id="6" name="文本框 5"/>
          <p:cNvSpPr txBox="1"/>
          <p:nvPr/>
        </p:nvSpPr>
        <p:spPr>
          <a:xfrm>
            <a:off x="1371598" y="4799241"/>
            <a:ext cx="9823270" cy="1815882"/>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4.</a:t>
            </a:r>
            <a:r>
              <a:rPr lang="zh-CN" altLang="en-US" sz="2800" dirty="0" smtClean="0">
                <a:latin typeface="宋体" panose="02010600030101010101" pitchFamily="2" charset="-122"/>
                <a:ea typeface="宋体" panose="02010600030101010101" pitchFamily="2" charset="-122"/>
              </a:rPr>
              <a:t>实验室常用约</a:t>
            </a:r>
            <a:r>
              <a:rPr lang="en-US" altLang="zh-CN" sz="2800" dirty="0" smtClean="0">
                <a:latin typeface="宋体" panose="02010600030101010101" pitchFamily="2" charset="-122"/>
                <a:ea typeface="宋体" panose="02010600030101010101" pitchFamily="2" charset="-122"/>
              </a:rPr>
              <a:t>30% </a:t>
            </a:r>
            <a:r>
              <a:rPr lang="zh-CN" altLang="en-US" sz="2800" dirty="0" smtClean="0">
                <a:latin typeface="宋体" panose="02010600030101010101" pitchFamily="2" charset="-122"/>
                <a:ea typeface="宋体" panose="02010600030101010101" pitchFamily="2" charset="-122"/>
              </a:rPr>
              <a:t>作用的硫酸溶液（约</a:t>
            </a:r>
            <a:r>
              <a:rPr lang="en-US" altLang="zh-CN" sz="2800" dirty="0" smtClean="0">
                <a:latin typeface="宋体" panose="02010600030101010101" pitchFamily="2" charset="-122"/>
                <a:ea typeface="宋体" panose="02010600030101010101" pitchFamily="2" charset="-122"/>
              </a:rPr>
              <a:t>3.7mol/L</a:t>
            </a:r>
            <a:r>
              <a:rPr lang="zh-CN" altLang="en-US" sz="2800" dirty="0" smtClean="0">
                <a:latin typeface="宋体" panose="02010600030101010101" pitchFamily="2" charset="-122"/>
                <a:ea typeface="宋体" panose="02010600030101010101" pitchFamily="2" charset="-122"/>
              </a:rPr>
              <a:t>）与锌粒反应制取氢气，当反应进行一段时间后，气泡变得稀少了（锌粒还有剩余），如果添加一些</a:t>
            </a:r>
            <a:r>
              <a:rPr lang="zh-CN" altLang="en-US" sz="2800" dirty="0" smtClean="0">
                <a:solidFill>
                  <a:srgbClr val="FF0000"/>
                </a:solidFill>
                <a:latin typeface="宋体" panose="02010600030101010101" pitchFamily="2" charset="-122"/>
                <a:ea typeface="宋体" panose="02010600030101010101" pitchFamily="2" charset="-122"/>
              </a:rPr>
              <a:t>适当浓度的硫酸</a:t>
            </a:r>
            <a:r>
              <a:rPr lang="zh-CN" altLang="en-US" sz="2800" dirty="0">
                <a:latin typeface="宋体" panose="02010600030101010101" pitchFamily="2" charset="-122"/>
                <a:ea typeface="宋体" panose="02010600030101010101" pitchFamily="2" charset="-122"/>
              </a:rPr>
              <a:t>溶液</a:t>
            </a:r>
            <a:r>
              <a:rPr lang="zh-CN" altLang="en-US" sz="2800" dirty="0" smtClean="0">
                <a:latin typeface="宋体" panose="02010600030101010101" pitchFamily="2" charset="-122"/>
                <a:ea typeface="宋体" panose="02010600030101010101" pitchFamily="2" charset="-122"/>
              </a:rPr>
              <a:t>到反应容器中，气泡又会重新增多起来。原因是什么？</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11097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008113" y="555184"/>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1C41FA"/>
                </a:solidFill>
                <a:latin typeface="Times New Roman" panose="02020603050405020304" pitchFamily="18" charset="0"/>
                <a:ea typeface="隶书" panose="02010509060101010101" pitchFamily="49" charset="-122"/>
              </a:rPr>
              <a:t>影响反应速率</a:t>
            </a:r>
            <a:r>
              <a:rPr lang="zh-CN" altLang="en-US" sz="3200" b="1" dirty="0" smtClean="0">
                <a:solidFill>
                  <a:srgbClr val="1C41FA"/>
                </a:solidFill>
                <a:latin typeface="Times New Roman" panose="02020603050405020304" pitchFamily="18" charset="0"/>
                <a:ea typeface="隶书" panose="02010509060101010101" pitchFamily="49" charset="-122"/>
              </a:rPr>
              <a:t>的外界因素</a:t>
            </a:r>
            <a:endParaRPr lang="zh-CN" altLang="en-US" sz="3200" b="1" dirty="0">
              <a:solidFill>
                <a:srgbClr val="1C41FA"/>
              </a:solidFill>
              <a:latin typeface="Times New Roman" panose="02020603050405020304" pitchFamily="18" charset="0"/>
              <a:ea typeface="隶书" panose="02010509060101010101" pitchFamily="49" charset="-122"/>
            </a:endParaRPr>
          </a:p>
        </p:txBody>
      </p:sp>
      <p:sp>
        <p:nvSpPr>
          <p:cNvPr id="20483" name="Text Box 3"/>
          <p:cNvSpPr txBox="1">
            <a:spLocks noChangeArrowheads="1"/>
          </p:cNvSpPr>
          <p:nvPr/>
        </p:nvSpPr>
        <p:spPr bwMode="auto">
          <a:xfrm>
            <a:off x="1008113" y="1718362"/>
            <a:ext cx="6468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宋体" panose="02010600030101010101" pitchFamily="2" charset="-122"/>
              </a:rPr>
              <a:t>（</a:t>
            </a:r>
            <a:r>
              <a:rPr lang="en-US" altLang="zh-CN" sz="2800" dirty="0">
                <a:latin typeface="宋体" panose="02010600030101010101" pitchFamily="2" charset="-122"/>
              </a:rPr>
              <a:t>1</a:t>
            </a:r>
            <a:r>
              <a:rPr lang="zh-CN" altLang="en-US" sz="2800" dirty="0">
                <a:latin typeface="宋体" panose="02010600030101010101" pitchFamily="2" charset="-122"/>
              </a:rPr>
              <a:t>）温度：升高温度</a:t>
            </a:r>
            <a:r>
              <a:rPr lang="zh-CN" altLang="en-US" sz="2800" dirty="0" smtClean="0">
                <a:latin typeface="宋体" panose="02010600030101010101" pitchFamily="2" charset="-122"/>
              </a:rPr>
              <a:t>，反应速率加快。</a:t>
            </a:r>
            <a:endParaRPr lang="zh-CN" altLang="en-US" sz="2800" dirty="0">
              <a:latin typeface="宋体" panose="02010600030101010101" pitchFamily="2" charset="-122"/>
            </a:endParaRPr>
          </a:p>
        </p:txBody>
      </p:sp>
      <p:sp>
        <p:nvSpPr>
          <p:cNvPr id="20484" name="Text Box 4"/>
          <p:cNvSpPr txBox="1">
            <a:spLocks noChangeArrowheads="1"/>
          </p:cNvSpPr>
          <p:nvPr/>
        </p:nvSpPr>
        <p:spPr bwMode="auto">
          <a:xfrm>
            <a:off x="1008113" y="2581188"/>
            <a:ext cx="83133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宋体" panose="02010600030101010101" pitchFamily="2" charset="-122"/>
              </a:rPr>
              <a:t>（</a:t>
            </a:r>
            <a:r>
              <a:rPr lang="en-US" altLang="zh-CN" sz="2800" dirty="0">
                <a:latin typeface="宋体" panose="02010600030101010101" pitchFamily="2" charset="-122"/>
              </a:rPr>
              <a:t>2</a:t>
            </a:r>
            <a:r>
              <a:rPr lang="zh-CN" altLang="en-US" sz="2800" dirty="0">
                <a:latin typeface="宋体" panose="02010600030101010101" pitchFamily="2" charset="-122"/>
              </a:rPr>
              <a:t>）催化剂</a:t>
            </a:r>
            <a:r>
              <a:rPr lang="zh-CN" altLang="en-US" sz="2800" dirty="0" smtClean="0">
                <a:latin typeface="宋体" panose="02010600030101010101" pitchFamily="2" charset="-122"/>
              </a:rPr>
              <a:t>：使用催化剂能可以使反应速率加快。</a:t>
            </a:r>
            <a:r>
              <a:rPr lang="zh-CN" altLang="en-US" sz="2800" dirty="0" smtClean="0">
                <a:solidFill>
                  <a:srgbClr val="EC2B04"/>
                </a:solidFill>
                <a:latin typeface="宋体" panose="02010600030101010101" pitchFamily="2" charset="-122"/>
              </a:rPr>
              <a:t>                         </a:t>
            </a:r>
            <a:endParaRPr lang="zh-CN" altLang="en-US" sz="2800" dirty="0">
              <a:latin typeface="宋体" panose="02010600030101010101" pitchFamily="2" charset="-122"/>
            </a:endParaRPr>
          </a:p>
        </p:txBody>
      </p:sp>
      <p:sp>
        <p:nvSpPr>
          <p:cNvPr id="20488" name="Rectangle 8"/>
          <p:cNvSpPr>
            <a:spLocks noChangeArrowheads="1"/>
          </p:cNvSpPr>
          <p:nvPr/>
        </p:nvSpPr>
        <p:spPr bwMode="auto">
          <a:xfrm>
            <a:off x="1008114" y="3370000"/>
            <a:ext cx="908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宋体" panose="02010600030101010101" pitchFamily="2" charset="-122"/>
              </a:rPr>
              <a:t>（</a:t>
            </a:r>
            <a:r>
              <a:rPr lang="en-US" altLang="zh-CN" sz="2800" dirty="0">
                <a:latin typeface="宋体" panose="02010600030101010101" pitchFamily="2" charset="-122"/>
              </a:rPr>
              <a:t>3</a:t>
            </a:r>
            <a:r>
              <a:rPr lang="zh-CN" altLang="en-US" sz="2800" dirty="0">
                <a:latin typeface="宋体" panose="02010600030101010101" pitchFamily="2" charset="-122"/>
              </a:rPr>
              <a:t>）固体的表面积：增大</a:t>
            </a:r>
            <a:r>
              <a:rPr lang="zh-CN" altLang="en-US" sz="2800" dirty="0" smtClean="0">
                <a:latin typeface="宋体" panose="02010600030101010101" pitchFamily="2" charset="-122"/>
              </a:rPr>
              <a:t>固体表面积</a:t>
            </a:r>
            <a:r>
              <a:rPr lang="zh-CN" altLang="en-US" sz="2800" dirty="0">
                <a:latin typeface="宋体" panose="02010600030101010101" pitchFamily="2" charset="-122"/>
              </a:rPr>
              <a:t>，能增大反应</a:t>
            </a:r>
            <a:r>
              <a:rPr lang="zh-CN" altLang="en-US" sz="2800" dirty="0" smtClean="0">
                <a:latin typeface="宋体" panose="02010600030101010101" pitchFamily="2" charset="-122"/>
              </a:rPr>
              <a:t>速率。</a:t>
            </a:r>
            <a:endParaRPr lang="zh-CN" altLang="en-US" sz="2800" dirty="0">
              <a:latin typeface="宋体" panose="02010600030101010101" pitchFamily="2" charset="-122"/>
            </a:endParaRPr>
          </a:p>
        </p:txBody>
      </p:sp>
      <p:sp>
        <p:nvSpPr>
          <p:cNvPr id="20489" name="Text Box 9"/>
          <p:cNvSpPr txBox="1">
            <a:spLocks noChangeArrowheads="1"/>
          </p:cNvSpPr>
          <p:nvPr/>
        </p:nvSpPr>
        <p:spPr bwMode="auto">
          <a:xfrm>
            <a:off x="1008114" y="4104012"/>
            <a:ext cx="9628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宋体" panose="02010600030101010101" pitchFamily="2" charset="-122"/>
              </a:rPr>
              <a:t>（</a:t>
            </a:r>
            <a:r>
              <a:rPr lang="en-US" altLang="zh-CN" sz="2800" dirty="0">
                <a:latin typeface="宋体" panose="02010600030101010101" pitchFamily="2" charset="-122"/>
              </a:rPr>
              <a:t>4</a:t>
            </a:r>
            <a:r>
              <a:rPr lang="zh-CN" altLang="en-US" sz="2800" dirty="0">
                <a:latin typeface="宋体" panose="02010600030101010101" pitchFamily="2" charset="-122"/>
              </a:rPr>
              <a:t>）反应物的状态：液态或气态比固态反应速率</a:t>
            </a:r>
            <a:r>
              <a:rPr lang="zh-CN" altLang="en-US" sz="2800" dirty="0" smtClean="0">
                <a:latin typeface="宋体" panose="02010600030101010101" pitchFamily="2" charset="-122"/>
              </a:rPr>
              <a:t>快。</a:t>
            </a:r>
            <a:endParaRPr lang="zh-CN" altLang="en-US" sz="2800" dirty="0">
              <a:latin typeface="宋体" panose="02010600030101010101" pitchFamily="2" charset="-122"/>
            </a:endParaRPr>
          </a:p>
        </p:txBody>
      </p:sp>
      <p:sp>
        <p:nvSpPr>
          <p:cNvPr id="20490" name="Text Box 10"/>
          <p:cNvSpPr txBox="1">
            <a:spLocks noChangeArrowheads="1"/>
          </p:cNvSpPr>
          <p:nvPr/>
        </p:nvSpPr>
        <p:spPr bwMode="auto">
          <a:xfrm>
            <a:off x="1008113" y="4838024"/>
            <a:ext cx="10688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宋体" panose="02010600030101010101" pitchFamily="2" charset="-122"/>
              </a:rPr>
              <a:t>（</a:t>
            </a:r>
            <a:r>
              <a:rPr lang="en-US" altLang="zh-CN" sz="2800" dirty="0">
                <a:latin typeface="宋体" panose="02010600030101010101" pitchFamily="2" charset="-122"/>
              </a:rPr>
              <a:t>5</a:t>
            </a:r>
            <a:r>
              <a:rPr lang="zh-CN" altLang="en-US" sz="2800" dirty="0">
                <a:latin typeface="宋体" panose="02010600030101010101" pitchFamily="2" charset="-122"/>
              </a:rPr>
              <a:t>）浓度：增大（</a:t>
            </a:r>
            <a:r>
              <a:rPr lang="zh-CN" altLang="en-US" sz="2800" dirty="0">
                <a:solidFill>
                  <a:srgbClr val="FF0066"/>
                </a:solidFill>
                <a:latin typeface="宋体" panose="02010600030101010101" pitchFamily="2" charset="-122"/>
              </a:rPr>
              <a:t>气体或液体</a:t>
            </a:r>
            <a:r>
              <a:rPr lang="zh-CN" altLang="en-US" sz="2800" dirty="0">
                <a:latin typeface="宋体" panose="02010600030101010101" pitchFamily="2" charset="-122"/>
              </a:rPr>
              <a:t>）浓度</a:t>
            </a:r>
            <a:r>
              <a:rPr lang="zh-CN" altLang="en-US" sz="2800" dirty="0" smtClean="0">
                <a:latin typeface="宋体" panose="02010600030101010101" pitchFamily="2" charset="-122"/>
              </a:rPr>
              <a:t>，反应速率加快。</a:t>
            </a:r>
            <a:endParaRPr lang="zh-CN" altLang="en-US" sz="2800" dirty="0">
              <a:latin typeface="宋体" panose="02010600030101010101" pitchFamily="2" charset="-122"/>
            </a:endParaRPr>
          </a:p>
        </p:txBody>
      </p:sp>
    </p:spTree>
    <p:extLst>
      <p:ext uri="{BB962C8B-B14F-4D97-AF65-F5344CB8AC3E}">
        <p14:creationId xmlns:p14="http://schemas.microsoft.com/office/powerpoint/2010/main" val="2536557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additive="base">
                                        <p:cTn id="13" dur="500" fill="hold"/>
                                        <p:tgtEl>
                                          <p:spTgt spid="20484"/>
                                        </p:tgtEl>
                                        <p:attrNameLst>
                                          <p:attrName>ppt_x</p:attrName>
                                        </p:attrNameLst>
                                      </p:cBhvr>
                                      <p:tavLst>
                                        <p:tav tm="0">
                                          <p:val>
                                            <p:strVal val="0-#ppt_w/2"/>
                                          </p:val>
                                        </p:tav>
                                        <p:tav tm="100000">
                                          <p:val>
                                            <p:strVal val="#ppt_x"/>
                                          </p:val>
                                        </p:tav>
                                      </p:tavLst>
                                    </p:anim>
                                    <p:anim calcmode="lin" valueType="num">
                                      <p:cBhvr additive="base">
                                        <p:cTn id="14" dur="500" fill="hold"/>
                                        <p:tgtEl>
                                          <p:spTgt spid="2048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anim calcmode="lin" valueType="num">
                                      <p:cBhvr additive="base">
                                        <p:cTn id="19" dur="500" fill="hold"/>
                                        <p:tgtEl>
                                          <p:spTgt spid="20488"/>
                                        </p:tgtEl>
                                        <p:attrNameLst>
                                          <p:attrName>ppt_x</p:attrName>
                                        </p:attrNameLst>
                                      </p:cBhvr>
                                      <p:tavLst>
                                        <p:tav tm="0">
                                          <p:val>
                                            <p:strVal val="0-#ppt_w/2"/>
                                          </p:val>
                                        </p:tav>
                                        <p:tav tm="100000">
                                          <p:val>
                                            <p:strVal val="#ppt_x"/>
                                          </p:val>
                                        </p:tav>
                                      </p:tavLst>
                                    </p:anim>
                                    <p:anim calcmode="lin" valueType="num">
                                      <p:cBhvr additive="base">
                                        <p:cTn id="20" dur="500" fill="hold"/>
                                        <p:tgtEl>
                                          <p:spTgt spid="204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489"/>
                                        </p:tgtEl>
                                        <p:attrNameLst>
                                          <p:attrName>style.visibility</p:attrName>
                                        </p:attrNameLst>
                                      </p:cBhvr>
                                      <p:to>
                                        <p:strVal val="visible"/>
                                      </p:to>
                                    </p:set>
                                    <p:anim calcmode="lin" valueType="num">
                                      <p:cBhvr additive="base">
                                        <p:cTn id="25" dur="500" fill="hold"/>
                                        <p:tgtEl>
                                          <p:spTgt spid="20489"/>
                                        </p:tgtEl>
                                        <p:attrNameLst>
                                          <p:attrName>ppt_x</p:attrName>
                                        </p:attrNameLst>
                                      </p:cBhvr>
                                      <p:tavLst>
                                        <p:tav tm="0">
                                          <p:val>
                                            <p:strVal val="0-#ppt_w/2"/>
                                          </p:val>
                                        </p:tav>
                                        <p:tav tm="100000">
                                          <p:val>
                                            <p:strVal val="#ppt_x"/>
                                          </p:val>
                                        </p:tav>
                                      </p:tavLst>
                                    </p:anim>
                                    <p:anim calcmode="lin" valueType="num">
                                      <p:cBhvr additive="base">
                                        <p:cTn id="26" dur="500" fill="hold"/>
                                        <p:tgtEl>
                                          <p:spTgt spid="2048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490"/>
                                        </p:tgtEl>
                                        <p:attrNameLst>
                                          <p:attrName>style.visibility</p:attrName>
                                        </p:attrNameLst>
                                      </p:cBhvr>
                                      <p:to>
                                        <p:strVal val="visible"/>
                                      </p:to>
                                    </p:set>
                                    <p:anim calcmode="lin" valueType="num">
                                      <p:cBhvr additive="base">
                                        <p:cTn id="31" dur="500" fill="hold"/>
                                        <p:tgtEl>
                                          <p:spTgt spid="20490"/>
                                        </p:tgtEl>
                                        <p:attrNameLst>
                                          <p:attrName>ppt_x</p:attrName>
                                        </p:attrNameLst>
                                      </p:cBhvr>
                                      <p:tavLst>
                                        <p:tav tm="0">
                                          <p:val>
                                            <p:strVal val="0-#ppt_w/2"/>
                                          </p:val>
                                        </p:tav>
                                        <p:tav tm="100000">
                                          <p:val>
                                            <p:strVal val="#ppt_x"/>
                                          </p:val>
                                        </p:tav>
                                      </p:tavLst>
                                    </p:anim>
                                    <p:anim calcmode="lin" valueType="num">
                                      <p:cBhvr additive="base">
                                        <p:cTn id="32" dur="500" fill="hold"/>
                                        <p:tgtEl>
                                          <p:spTgt spid="204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4" grpId="0"/>
      <p:bldP spid="20488" grpId="0"/>
      <p:bldP spid="20489" grpId="0"/>
      <p:bldP spid="204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2708" y="2338895"/>
            <a:ext cx="9440091" cy="2332946"/>
          </a:xfrm>
          <a:prstGeom prst="rect">
            <a:avLst/>
          </a:prstGeom>
        </p:spPr>
        <p:txBody>
          <a:bodyPr wrap="square">
            <a:spAutoFit/>
          </a:bodyPr>
          <a:lstStyle/>
          <a:p>
            <a:pPr indent="356870" algn="just">
              <a:lnSpc>
                <a:spcPct val="130000"/>
              </a:lnSpc>
              <a:spcAft>
                <a:spcPts val="0"/>
              </a:spcAft>
              <a:tabLst>
                <a:tab pos="2933700" algn="l"/>
              </a:tabLst>
            </a:pP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已知</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C</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CO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spc="-80" dirty="0">
                <a:latin typeface="Times New Roman" panose="02020603050405020304" pitchFamily="18" charset="0"/>
                <a:ea typeface="宋体" panose="02010600030101010101" pitchFamily="2" charset="-122"/>
                <a:cs typeface="Courier New" panose="02070309020205020404" pitchFamily="49"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=2CO</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为吸热反应，</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3H</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N</a:t>
            </a:r>
            <a:r>
              <a:rPr lang="en-US" altLang="zh-CN" sz="2800" b="1"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 = 2NH</a:t>
            </a:r>
            <a:r>
              <a:rPr lang="en-US" altLang="zh-CN" sz="2800" b="1" kern="100" baseline="-25000" dirty="0" smtClean="0">
                <a:latin typeface="Times New Roman" panose="02020603050405020304" pitchFamily="18" charset="0"/>
                <a:ea typeface="宋体" panose="02010600030101010101" pitchFamily="2" charset="-122"/>
                <a:cs typeface="Courier New" panose="02070309020205020404" pitchFamily="49" charset="0"/>
              </a:rPr>
              <a:t>3</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为放热反应。当温度升高时，两反应的速率的变化情况是</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3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．同时减小</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B</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．前者增大，后者减小</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3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C</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．同时增大</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D</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．前者减小，后者增大</a:t>
            </a:r>
            <a:endParaRPr lang="zh-CN" altLang="zh-CN" sz="2800" kern="100" dirty="0">
              <a:effectLst/>
              <a:latin typeface="宋体" panose="02010600030101010101" pitchFamily="2" charset="-122"/>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029406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4960" y="1989246"/>
            <a:ext cx="9494520" cy="1772793"/>
          </a:xfrm>
          <a:prstGeom prst="rect">
            <a:avLst/>
          </a:prstGeom>
        </p:spPr>
        <p:txBody>
          <a:bodyPr wrap="square">
            <a:spAutoFit/>
          </a:bodyPr>
          <a:lstStyle/>
          <a:p>
            <a:pPr indent="356870" algn="just">
              <a:lnSpc>
                <a:spcPct val="130000"/>
              </a:lnSpc>
              <a:spcAft>
                <a:spcPts val="0"/>
              </a:spcAft>
              <a:tabLst>
                <a:tab pos="2933700" algn="l"/>
              </a:tabLst>
            </a:pPr>
            <a:r>
              <a:rPr lang="zh-CN" altLang="zh-CN" sz="2800" b="1" kern="100" dirty="0" smtClean="0">
                <a:latin typeface="Times New Roman" panose="02020603050405020304" pitchFamily="18" charset="0"/>
                <a:ea typeface="宋体" panose="02010600030101010101" pitchFamily="2" charset="-122"/>
                <a:cs typeface="Times New Roman" panose="02020603050405020304" pitchFamily="18" charset="0"/>
              </a:rPr>
              <a:t>化工</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生产中，为加快反应应</a:t>
            </a:r>
            <a:r>
              <a:rPr lang="zh-CN"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优先</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考虑的措施是</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3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．选用适宜的催化剂</a:t>
            </a:r>
            <a:r>
              <a:rPr lang="zh-CN" altLang="zh-CN" sz="2800" b="1" kern="100" dirty="0">
                <a:latin typeface="宋体" panose="02010600030101010101" pitchFamily="2" charset="-122"/>
                <a:ea typeface="Times New Roman" panose="02020603050405020304" pitchFamily="18" charset="0"/>
                <a:cs typeface="Courier New" panose="02070309020205020404" pitchFamily="49" charset="0"/>
              </a:rPr>
              <a:t> </a:t>
            </a:r>
            <a:r>
              <a:rPr lang="en-US" altLang="zh-CN" sz="2800" b="1" kern="100" dirty="0">
                <a:latin typeface="宋体" panose="02010600030101010101" pitchFamily="2" charset="-122"/>
                <a:ea typeface="Times New Roman" panose="02020603050405020304" pitchFamily="18" charset="0"/>
                <a:cs typeface="Courier New" panose="02070309020205020404" pitchFamily="49" charset="0"/>
              </a:rPr>
              <a:t>	B</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．采用高压</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3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C</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．采用高温</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		D</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．增大反应物浓度</a:t>
            </a:r>
            <a:endParaRPr lang="zh-CN" altLang="zh-CN" sz="2800" kern="100" dirty="0">
              <a:effectLst/>
              <a:latin typeface="宋体" panose="02010600030101010101" pitchFamily="2" charset="-122"/>
              <a:ea typeface="宋体" panose="02010600030101010101" pitchFamily="2" charset="-122"/>
              <a:cs typeface="Courier New" panose="02070309020205020404" pitchFamily="49" charset="0"/>
            </a:endParaRPr>
          </a:p>
        </p:txBody>
      </p:sp>
      <p:sp>
        <p:nvSpPr>
          <p:cNvPr id="4" name="文本框 3"/>
          <p:cNvSpPr txBox="1"/>
          <p:nvPr/>
        </p:nvSpPr>
        <p:spPr>
          <a:xfrm>
            <a:off x="9479280" y="2118360"/>
            <a:ext cx="1600200" cy="523220"/>
          </a:xfrm>
          <a:prstGeom prst="rect">
            <a:avLst/>
          </a:prstGeom>
          <a:noFill/>
        </p:spPr>
        <p:txBody>
          <a:bodyPr wrap="square" rtlCol="0">
            <a:spAutoFit/>
          </a:bodyPr>
          <a:lstStyle/>
          <a:p>
            <a:r>
              <a:rPr lang="en-US" altLang="zh-CN" sz="2800" dirty="0" smtClean="0">
                <a:solidFill>
                  <a:srgbClr val="FF0000"/>
                </a:solidFill>
              </a:rPr>
              <a:t>A</a:t>
            </a:r>
            <a:endParaRPr lang="zh-CN" altLang="en-US" sz="2800" dirty="0">
              <a:solidFill>
                <a:srgbClr val="FF0000"/>
              </a:solidFill>
            </a:endParaRPr>
          </a:p>
        </p:txBody>
      </p:sp>
    </p:spTree>
    <p:extLst>
      <p:ext uri="{BB962C8B-B14F-4D97-AF65-F5344CB8AC3E}">
        <p14:creationId xmlns:p14="http://schemas.microsoft.com/office/powerpoint/2010/main" val="3078651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5491"/>
          <a:stretch/>
        </p:blipFill>
        <p:spPr>
          <a:xfrm rot="16200000">
            <a:off x="5010131" y="-2007852"/>
            <a:ext cx="1958377" cy="11521440"/>
          </a:xfrm>
          <a:prstGeom prst="rect">
            <a:avLst/>
          </a:prstGeom>
        </p:spPr>
      </p:pic>
    </p:spTree>
    <p:extLst>
      <p:ext uri="{BB962C8B-B14F-4D97-AF65-F5344CB8AC3E}">
        <p14:creationId xmlns:p14="http://schemas.microsoft.com/office/powerpoint/2010/main" val="3316898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242794130"/>
              </p:ext>
            </p:extLst>
          </p:nvPr>
        </p:nvGraphicFramePr>
        <p:xfrm>
          <a:off x="1460500" y="1479233"/>
          <a:ext cx="8496300" cy="4991100"/>
        </p:xfrm>
        <a:graphic>
          <a:graphicData uri="http://schemas.openxmlformats.org/presentationml/2006/ole">
            <mc:AlternateContent xmlns:mc="http://schemas.openxmlformats.org/markup-compatibility/2006">
              <mc:Choice xmlns:v="urn:schemas-microsoft-com:vml" Requires="v">
                <p:oleObj spid="_x0000_s30741" name="文档" r:id="rId3" imgW="8489268" imgH="5000580" progId="Word.Document.8">
                  <p:embed/>
                </p:oleObj>
              </mc:Choice>
              <mc:Fallback>
                <p:oleObj name="文档" r:id="rId3" imgW="8489268" imgH="5000580" progId="Word.Document.8">
                  <p:embed/>
                  <p:pic>
                    <p:nvPicPr>
                      <p:cNvPr id="307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1479233"/>
                        <a:ext cx="8496300" cy="499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7994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990" t="-2" r="12636"/>
          <a:stretch/>
        </p:blipFill>
        <p:spPr>
          <a:xfrm>
            <a:off x="1851012" y="163773"/>
            <a:ext cx="7729715" cy="6790602"/>
          </a:xfrm>
          <a:prstGeom prst="rect">
            <a:avLst/>
          </a:prstGeom>
        </p:spPr>
      </p:pic>
      <p:cxnSp>
        <p:nvCxnSpPr>
          <p:cNvPr id="6" name="直接连接符 5"/>
          <p:cNvCxnSpPr/>
          <p:nvPr/>
        </p:nvCxnSpPr>
        <p:spPr>
          <a:xfrm>
            <a:off x="4408227" y="1774208"/>
            <a:ext cx="3098042"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322627" y="2749568"/>
            <a:ext cx="3098042"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449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794" y="248194"/>
            <a:ext cx="7036526" cy="3970318"/>
          </a:xfrm>
          <a:prstGeom prst="rect">
            <a:avLst/>
          </a:prstGeom>
          <a:noFill/>
        </p:spPr>
        <p:txBody>
          <a:bodyPr wrap="square" rtlCol="0">
            <a:spAutoFit/>
          </a:bodyPr>
          <a:lstStyle/>
          <a:p>
            <a:r>
              <a:rPr lang="en-US" altLang="zh-CN" sz="3600" b="1" dirty="0">
                <a:latin typeface="华文宋体" panose="02010600040101010101" pitchFamily="2" charset="-122"/>
                <a:ea typeface="华文宋体" panose="02010600040101010101" pitchFamily="2" charset="-122"/>
              </a:rPr>
              <a:t>5</a:t>
            </a:r>
            <a:r>
              <a:rPr lang="zh-CN" altLang="en-US" sz="3600" b="1" dirty="0">
                <a:latin typeface="华文宋体" panose="02010600040101010101" pitchFamily="2" charset="-122"/>
                <a:ea typeface="华文宋体" panose="02010600040101010101" pitchFamily="2" charset="-122"/>
              </a:rPr>
              <a:t>月</a:t>
            </a:r>
            <a:r>
              <a:rPr lang="en-US" altLang="zh-CN" sz="3600" b="1" dirty="0">
                <a:latin typeface="华文宋体" panose="02010600040101010101" pitchFamily="2" charset="-122"/>
                <a:ea typeface="华文宋体" panose="02010600040101010101" pitchFamily="2" charset="-122"/>
              </a:rPr>
              <a:t>28</a:t>
            </a:r>
            <a:r>
              <a:rPr lang="zh-CN" altLang="en-US" sz="3600" b="1" dirty="0">
                <a:latin typeface="华文宋体" panose="02010600040101010101" pitchFamily="2" charset="-122"/>
                <a:ea typeface="华文宋体" panose="02010600040101010101" pitchFamily="2" charset="-122"/>
              </a:rPr>
              <a:t>日，四川省文物考古研究院在三星堆“</a:t>
            </a:r>
            <a:r>
              <a:rPr lang="zh-CN" altLang="en-US" sz="3600" b="1" dirty="0">
                <a:solidFill>
                  <a:srgbClr val="FF0000"/>
                </a:solidFill>
                <a:latin typeface="华文宋体" panose="02010600040101010101" pitchFamily="2" charset="-122"/>
                <a:ea typeface="华文宋体" panose="02010600040101010101" pitchFamily="2" charset="-122"/>
              </a:rPr>
              <a:t>走进三星堆读懂中华文明</a:t>
            </a:r>
            <a:r>
              <a:rPr lang="zh-CN" altLang="en-US" sz="3600" b="1" dirty="0">
                <a:latin typeface="华文宋体" panose="02010600040101010101" pitchFamily="2" charset="-122"/>
                <a:ea typeface="华文宋体" panose="02010600040101010101" pitchFamily="2" charset="-122"/>
              </a:rPr>
              <a:t>”主题活动上公布，三星堆新发现的</a:t>
            </a:r>
            <a:r>
              <a:rPr lang="en-US" altLang="zh-CN" sz="3600" b="1" dirty="0">
                <a:latin typeface="华文宋体" panose="02010600040101010101" pitchFamily="2" charset="-122"/>
                <a:ea typeface="华文宋体" panose="02010600040101010101" pitchFamily="2" charset="-122"/>
              </a:rPr>
              <a:t>6</a:t>
            </a:r>
            <a:r>
              <a:rPr lang="zh-CN" altLang="en-US" sz="3600" b="1" dirty="0">
                <a:latin typeface="华文宋体" panose="02010600040101010101" pitchFamily="2" charset="-122"/>
                <a:ea typeface="华文宋体" panose="02010600040101010101" pitchFamily="2" charset="-122"/>
              </a:rPr>
              <a:t>个祭祀坑，在提取一批象牙后，大量珍贵文物露出真容，此次发掘截至目前已累计出土重要文物</a:t>
            </a:r>
            <a:r>
              <a:rPr lang="en-US" altLang="zh-CN" sz="3600" b="1" dirty="0">
                <a:latin typeface="华文宋体" panose="02010600040101010101" pitchFamily="2" charset="-122"/>
                <a:ea typeface="华文宋体" panose="02010600040101010101" pitchFamily="2" charset="-122"/>
              </a:rPr>
              <a:t>1000</a:t>
            </a:r>
            <a:r>
              <a:rPr lang="zh-CN" altLang="en-US" sz="3600" b="1" dirty="0">
                <a:latin typeface="华文宋体" panose="02010600040101010101" pitchFamily="2" charset="-122"/>
                <a:ea typeface="华文宋体" panose="02010600040101010101" pitchFamily="2" charset="-122"/>
              </a:rPr>
              <a:t>余件。</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 y="2559094"/>
            <a:ext cx="7036526" cy="41433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246" y="130629"/>
            <a:ext cx="4572000"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9" y="0"/>
            <a:ext cx="9525000" cy="6353175"/>
          </a:xfrm>
          <a:prstGeom prst="rect">
            <a:avLst/>
          </a:prstGeom>
        </p:spPr>
      </p:pic>
    </p:spTree>
    <p:extLst>
      <p:ext uri="{BB962C8B-B14F-4D97-AF65-F5344CB8AC3E}">
        <p14:creationId xmlns:p14="http://schemas.microsoft.com/office/powerpoint/2010/main" val="2378029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873" t="27524" r="3079" b="23715"/>
          <a:stretch/>
        </p:blipFill>
        <p:spPr>
          <a:xfrm>
            <a:off x="522513" y="1371600"/>
            <a:ext cx="10374219" cy="4167052"/>
          </a:xfrm>
          <a:prstGeom prst="rect">
            <a:avLst/>
          </a:prstGeom>
        </p:spPr>
      </p:pic>
      <p:cxnSp>
        <p:nvCxnSpPr>
          <p:cNvPr id="3" name="直接连接符 2"/>
          <p:cNvCxnSpPr/>
          <p:nvPr/>
        </p:nvCxnSpPr>
        <p:spPr>
          <a:xfrm flipV="1">
            <a:off x="9000473" y="1776548"/>
            <a:ext cx="1658819" cy="10723"/>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cxnSp>
        <p:nvCxnSpPr>
          <p:cNvPr id="5" name="直接连接符 4"/>
          <p:cNvCxnSpPr/>
          <p:nvPr/>
        </p:nvCxnSpPr>
        <p:spPr>
          <a:xfrm flipV="1">
            <a:off x="2712885" y="2582091"/>
            <a:ext cx="1658819" cy="10723"/>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5691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4582" y="783771"/>
            <a:ext cx="4101737" cy="523220"/>
          </a:xfrm>
          <a:prstGeom prst="rect">
            <a:avLst/>
          </a:prstGeom>
          <a:noFill/>
        </p:spPr>
        <p:txBody>
          <a:bodyPr wrap="square" rtlCol="0">
            <a:spAutoFit/>
          </a:bodyPr>
          <a:lstStyle/>
          <a:p>
            <a:r>
              <a:rPr lang="zh-CN" altLang="en-US" sz="2800" dirty="0" smtClean="0"/>
              <a:t>二、化学反应的限度</a:t>
            </a:r>
            <a:endParaRPr lang="zh-CN" altLang="en-US" sz="2800" dirty="0"/>
          </a:p>
        </p:txBody>
      </p:sp>
      <p:sp>
        <p:nvSpPr>
          <p:cNvPr id="3" name="Text Box 3"/>
          <p:cNvSpPr txBox="1">
            <a:spLocks noChangeArrowheads="1"/>
          </p:cNvSpPr>
          <p:nvPr/>
        </p:nvSpPr>
        <p:spPr bwMode="auto">
          <a:xfrm>
            <a:off x="1162594" y="2836680"/>
            <a:ext cx="92480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latin typeface="Times New Roman" panose="02020603050405020304" pitchFamily="18" charset="0"/>
                <a:ea typeface="隶书" panose="02010509060101010101" pitchFamily="49" charset="-122"/>
              </a:rPr>
              <a:t>一</a:t>
            </a:r>
            <a:r>
              <a:rPr lang="zh-CN" altLang="en-US" sz="3200" b="1" dirty="0">
                <a:latin typeface="Times New Roman" panose="02020603050405020304" pitchFamily="18" charset="0"/>
                <a:ea typeface="隶书" panose="02010509060101010101" pitchFamily="49" charset="-122"/>
              </a:rPr>
              <a:t>个化学反应在实际进行时</a:t>
            </a:r>
            <a:r>
              <a:rPr lang="zh-CN" altLang="en-US" sz="3200" b="1" dirty="0" smtClean="0">
                <a:latin typeface="Times New Roman" panose="02020603050405020304" pitchFamily="18" charset="0"/>
                <a:ea typeface="隶书" panose="02010509060101010101" pitchFamily="49" charset="-122"/>
              </a:rPr>
              <a:t>，给定量的反应</a:t>
            </a:r>
            <a:r>
              <a:rPr lang="zh-CN" altLang="en-US" sz="3200" b="1" dirty="0">
                <a:latin typeface="Times New Roman" panose="02020603050405020304" pitchFamily="18" charset="0"/>
                <a:ea typeface="隶书" panose="02010509060101010101" pitchFamily="49" charset="-122"/>
              </a:rPr>
              <a:t>物能否</a:t>
            </a:r>
          </a:p>
          <a:p>
            <a:pPr eaLnBrk="1" hangingPunct="1"/>
            <a:r>
              <a:rPr lang="zh-CN" altLang="en-US" sz="3200" b="1" dirty="0" smtClean="0">
                <a:latin typeface="Times New Roman" panose="02020603050405020304" pitchFamily="18" charset="0"/>
                <a:ea typeface="隶书" panose="02010509060101010101" pitchFamily="49" charset="-122"/>
              </a:rPr>
              <a:t>会按化学方程式中的计量关系</a:t>
            </a:r>
            <a:r>
              <a:rPr lang="zh-CN" altLang="en-US" sz="3200" b="1" dirty="0" smtClean="0">
                <a:solidFill>
                  <a:srgbClr val="FF0000"/>
                </a:solidFill>
                <a:latin typeface="Times New Roman" panose="02020603050405020304" pitchFamily="18" charset="0"/>
                <a:ea typeface="隶书" panose="02010509060101010101" pitchFamily="49" charset="-122"/>
              </a:rPr>
              <a:t>完全</a:t>
            </a:r>
            <a:r>
              <a:rPr lang="zh-CN" altLang="en-US" sz="3200" b="1" dirty="0" smtClean="0">
                <a:latin typeface="Times New Roman" panose="02020603050405020304" pitchFamily="18" charset="0"/>
                <a:ea typeface="隶书" panose="02010509060101010101" pitchFamily="49" charset="-122"/>
              </a:rPr>
              <a:t>转变成产物？</a:t>
            </a:r>
            <a:endParaRPr lang="zh-CN" altLang="en-US" sz="3200" b="1" dirty="0">
              <a:latin typeface="Times New Roman" panose="02020603050405020304" pitchFamily="18" charset="0"/>
              <a:ea typeface="隶书" panose="02010509060101010101" pitchFamily="49" charset="-122"/>
            </a:endParaRPr>
          </a:p>
          <a:p>
            <a:pPr eaLnBrk="1" hangingPunct="1"/>
            <a:endParaRPr lang="zh-CN" altLang="en-US" sz="3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07514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5"/>
          <p:cNvSpPr txBox="1">
            <a:spLocks noChangeArrowheads="1"/>
          </p:cNvSpPr>
          <p:nvPr/>
        </p:nvSpPr>
        <p:spPr bwMode="auto">
          <a:xfrm>
            <a:off x="862014" y="1200026"/>
            <a:ext cx="64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800" b="0" dirty="0" smtClean="0">
                <a:latin typeface="宋体" panose="02010600030101010101" pitchFamily="2" charset="-122"/>
              </a:rPr>
              <a:t>高炉炼铁</a:t>
            </a:r>
            <a:r>
              <a:rPr lang="zh-CN" altLang="en-US" sz="2800" b="0" dirty="0">
                <a:latin typeface="宋体" panose="02010600030101010101" pitchFamily="2" charset="-122"/>
              </a:rPr>
              <a:t>的主要反应是：</a:t>
            </a:r>
            <a:endParaRPr lang="zh-CN" altLang="en-US" sz="2800" b="0" baseline="-25000" dirty="0">
              <a:latin typeface="宋体" panose="02010600030101010101" pitchFamily="2" charset="-122"/>
            </a:endParaRPr>
          </a:p>
        </p:txBody>
      </p:sp>
      <p:sp>
        <p:nvSpPr>
          <p:cNvPr id="18437" name="Rectangle 7"/>
          <p:cNvSpPr>
            <a:spLocks noChangeArrowheads="1"/>
          </p:cNvSpPr>
          <p:nvPr/>
        </p:nvSpPr>
        <p:spPr bwMode="auto">
          <a:xfrm>
            <a:off x="833439" y="2683239"/>
            <a:ext cx="77851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800" b="0" dirty="0">
                <a:latin typeface="Times New Roman" panose="02020603050405020304" pitchFamily="18" charset="0"/>
                <a:cs typeface="Times New Roman" panose="02020603050405020304" pitchFamily="18" charset="0"/>
              </a:rPr>
              <a:t>人们发现从高炉炉顶出来的气体中含有相当量的</a:t>
            </a:r>
            <a:r>
              <a:rPr lang="en-US" altLang="zh-CN" sz="2800" b="0" dirty="0">
                <a:latin typeface="Times New Roman" panose="02020603050405020304" pitchFamily="18" charset="0"/>
                <a:cs typeface="Times New Roman" panose="02020603050405020304" pitchFamily="18" charset="0"/>
              </a:rPr>
              <a:t>CO</a:t>
            </a:r>
            <a:r>
              <a:rPr lang="zh-CN" altLang="en-US" sz="2800" b="0" dirty="0">
                <a:latin typeface="Times New Roman" panose="02020603050405020304" pitchFamily="18" charset="0"/>
                <a:cs typeface="Times New Roman" panose="02020603050405020304" pitchFamily="18" charset="0"/>
              </a:rPr>
              <a:t>。有人认为这是</a:t>
            </a:r>
            <a:r>
              <a:rPr lang="en-US" altLang="zh-CN" sz="2800" b="0" dirty="0">
                <a:latin typeface="Times New Roman" panose="02020603050405020304" pitchFamily="18" charset="0"/>
                <a:cs typeface="Times New Roman" panose="02020603050405020304" pitchFamily="18" charset="0"/>
              </a:rPr>
              <a:t>CO</a:t>
            </a:r>
            <a:r>
              <a:rPr lang="zh-CN" altLang="en-US" sz="2800" b="0" dirty="0">
                <a:latin typeface="Times New Roman" panose="02020603050405020304" pitchFamily="18" charset="0"/>
                <a:cs typeface="Times New Roman" panose="02020603050405020304" pitchFamily="18" charset="0"/>
              </a:rPr>
              <a:t>与铁矿石接触时间不够所造成的。于是耗费大量资金建成了一个</a:t>
            </a:r>
            <a:r>
              <a:rPr lang="zh-CN" altLang="en-US" sz="2800" b="0" dirty="0">
                <a:solidFill>
                  <a:srgbClr val="FF0000"/>
                </a:solidFill>
                <a:latin typeface="Times New Roman" panose="02020603050405020304" pitchFamily="18" charset="0"/>
                <a:cs typeface="Times New Roman" panose="02020603050405020304" pitchFamily="18" charset="0"/>
              </a:rPr>
              <a:t>高大</a:t>
            </a:r>
            <a:r>
              <a:rPr lang="zh-CN" altLang="en-US" sz="2800" b="0" dirty="0">
                <a:latin typeface="Times New Roman" panose="02020603050405020304" pitchFamily="18" charset="0"/>
                <a:cs typeface="Times New Roman" panose="02020603050405020304" pitchFamily="18" charset="0"/>
              </a:rPr>
              <a:t>的炼铁高炉。然而令人吃惊的是，高炉增高后，尾气中</a:t>
            </a:r>
            <a:r>
              <a:rPr lang="en-US" altLang="zh-CN" sz="2800" b="0" dirty="0">
                <a:latin typeface="Times New Roman" panose="02020603050405020304" pitchFamily="18" charset="0"/>
                <a:cs typeface="Times New Roman" panose="02020603050405020304" pitchFamily="18" charset="0"/>
              </a:rPr>
              <a:t>CO</a:t>
            </a:r>
            <a:r>
              <a:rPr lang="zh-CN" altLang="en-US" sz="2800" b="0" dirty="0">
                <a:latin typeface="Times New Roman" panose="02020603050405020304" pitchFamily="18" charset="0"/>
                <a:cs typeface="Times New Roman" panose="02020603050405020304" pitchFamily="18" charset="0"/>
              </a:rPr>
              <a:t>的含量竟然没有改变。</a:t>
            </a:r>
          </a:p>
        </p:txBody>
      </p:sp>
      <p:grpSp>
        <p:nvGrpSpPr>
          <p:cNvPr id="18439" name="Group 9"/>
          <p:cNvGrpSpPr>
            <a:grpSpLocks/>
          </p:cNvGrpSpPr>
          <p:nvPr/>
        </p:nvGrpSpPr>
        <p:grpSpPr bwMode="auto">
          <a:xfrm>
            <a:off x="1544638" y="1869346"/>
            <a:ext cx="5043489" cy="684213"/>
            <a:chOff x="0" y="0"/>
            <a:chExt cx="3177" cy="431"/>
          </a:xfrm>
        </p:grpSpPr>
        <p:sp>
          <p:nvSpPr>
            <p:cNvPr id="18442" name="Rectangle 10"/>
            <p:cNvSpPr>
              <a:spLocks noChangeArrowheads="1"/>
            </p:cNvSpPr>
            <p:nvPr/>
          </p:nvSpPr>
          <p:spPr bwMode="auto">
            <a:xfrm>
              <a:off x="0" y="101"/>
              <a:ext cx="31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0" dirty="0">
                  <a:latin typeface="Times New Roman" panose="02020603050405020304" pitchFamily="18" charset="0"/>
                  <a:cs typeface="Times New Roman" panose="02020603050405020304" pitchFamily="18" charset="0"/>
                </a:rPr>
                <a:t>Fe</a:t>
              </a:r>
              <a:r>
                <a:rPr lang="en-US" altLang="zh-CN" sz="2800" b="0" baseline="-25000" dirty="0">
                  <a:latin typeface="Times New Roman" panose="02020603050405020304" pitchFamily="18" charset="0"/>
                  <a:cs typeface="Times New Roman" panose="02020603050405020304" pitchFamily="18" charset="0"/>
                </a:rPr>
                <a:t>2</a:t>
              </a:r>
              <a:r>
                <a:rPr lang="en-US" altLang="zh-CN" sz="2800" b="0" dirty="0">
                  <a:latin typeface="Times New Roman" panose="02020603050405020304" pitchFamily="18" charset="0"/>
                  <a:cs typeface="Times New Roman" panose="02020603050405020304" pitchFamily="18" charset="0"/>
                </a:rPr>
                <a:t>O</a:t>
              </a:r>
              <a:r>
                <a:rPr lang="en-US" altLang="zh-CN" sz="2800" b="0" baseline="-25000" dirty="0">
                  <a:latin typeface="Times New Roman" panose="02020603050405020304" pitchFamily="18" charset="0"/>
                  <a:cs typeface="Times New Roman" panose="02020603050405020304" pitchFamily="18" charset="0"/>
                </a:rPr>
                <a:t>3</a:t>
              </a:r>
              <a:r>
                <a:rPr lang="en-US" altLang="zh-CN" sz="2800" b="0" dirty="0">
                  <a:latin typeface="Times New Roman" panose="02020603050405020304" pitchFamily="18" charset="0"/>
                  <a:cs typeface="Times New Roman" panose="02020603050405020304" pitchFamily="18" charset="0"/>
                </a:rPr>
                <a:t> + 3CO         </a:t>
              </a:r>
              <a:r>
                <a:rPr lang="en-US" altLang="zh-CN" sz="2800" b="0" dirty="0" smtClean="0">
                  <a:latin typeface="Times New Roman" panose="02020603050405020304" pitchFamily="18" charset="0"/>
                  <a:cs typeface="Times New Roman" panose="02020603050405020304" pitchFamily="18" charset="0"/>
                </a:rPr>
                <a:t>    2Fe </a:t>
              </a:r>
              <a:r>
                <a:rPr lang="en-US" altLang="zh-CN" sz="2800" b="0" dirty="0">
                  <a:latin typeface="Times New Roman" panose="02020603050405020304" pitchFamily="18" charset="0"/>
                  <a:cs typeface="Times New Roman" panose="02020603050405020304" pitchFamily="18" charset="0"/>
                </a:rPr>
                <a:t>+ 3CO</a:t>
              </a:r>
              <a:r>
                <a:rPr lang="en-US" altLang="zh-CN" sz="2800" b="0" baseline="-25000" dirty="0">
                  <a:latin typeface="Times New Roman" panose="02020603050405020304" pitchFamily="18" charset="0"/>
                  <a:cs typeface="Times New Roman" panose="02020603050405020304" pitchFamily="18" charset="0"/>
                </a:rPr>
                <a:t>2</a:t>
              </a:r>
              <a:endParaRPr lang="en-US" altLang="zh-CN" sz="2800" b="0" dirty="0">
                <a:latin typeface="Times New Roman" panose="02020603050405020304" pitchFamily="18" charset="0"/>
                <a:cs typeface="Times New Roman" panose="02020603050405020304" pitchFamily="18" charset="0"/>
              </a:endParaRPr>
            </a:p>
          </p:txBody>
        </p:sp>
        <p:sp>
          <p:nvSpPr>
            <p:cNvPr id="18443" name="Text Box 11"/>
            <p:cNvSpPr txBox="1">
              <a:spLocks noChangeArrowheads="1"/>
            </p:cNvSpPr>
            <p:nvPr/>
          </p:nvSpPr>
          <p:spPr bwMode="auto">
            <a:xfrm>
              <a:off x="1452" y="0"/>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b="0" dirty="0">
                  <a:latin typeface="Times New Roman" panose="02020603050405020304" pitchFamily="18" charset="0"/>
                  <a:cs typeface="Times New Roman" panose="02020603050405020304" pitchFamily="18" charset="0"/>
                </a:rPr>
                <a:t>高温</a:t>
              </a:r>
            </a:p>
          </p:txBody>
        </p:sp>
        <p:sp>
          <p:nvSpPr>
            <p:cNvPr id="18444" name="Line 12"/>
            <p:cNvSpPr>
              <a:spLocks noChangeShapeType="1"/>
            </p:cNvSpPr>
            <p:nvPr/>
          </p:nvSpPr>
          <p:spPr bwMode="auto">
            <a:xfrm>
              <a:off x="1476" y="247"/>
              <a:ext cx="42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445" name="Line 13"/>
            <p:cNvSpPr>
              <a:spLocks noChangeShapeType="1"/>
            </p:cNvSpPr>
            <p:nvPr/>
          </p:nvSpPr>
          <p:spPr bwMode="auto">
            <a:xfrm>
              <a:off x="1476" y="292"/>
              <a:ext cx="42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sp>
        <p:nvSpPr>
          <p:cNvPr id="18440" name="Line 14"/>
          <p:cNvSpPr>
            <a:spLocks noChangeShapeType="1"/>
          </p:cNvSpPr>
          <p:nvPr/>
        </p:nvSpPr>
        <p:spPr bwMode="auto">
          <a:xfrm>
            <a:off x="8975726" y="1917700"/>
            <a:ext cx="73025"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441" name="Picture 15" descr="2-19 炼铁高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726" y="1398714"/>
            <a:ext cx="28098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662080" y="403997"/>
            <a:ext cx="2625634" cy="523220"/>
          </a:xfrm>
          <a:prstGeom prst="rect">
            <a:avLst/>
          </a:prstGeom>
          <a:noFill/>
        </p:spPr>
        <p:txBody>
          <a:bodyPr wrap="square" rtlCol="0">
            <a:spAutoFit/>
          </a:bodyPr>
          <a:lstStyle/>
          <a:p>
            <a:r>
              <a:rPr lang="en-US" altLang="zh-CN" sz="2800" dirty="0" smtClean="0"/>
              <a:t>【</a:t>
            </a:r>
            <a:r>
              <a:rPr lang="zh-CN" altLang="en-US" sz="2800" dirty="0" smtClean="0">
                <a:latin typeface="华文行楷" panose="02010800040101010101" pitchFamily="2" charset="-122"/>
                <a:ea typeface="华文行楷" panose="02010800040101010101" pitchFamily="2" charset="-122"/>
              </a:rPr>
              <a:t>科学史话</a:t>
            </a:r>
            <a:r>
              <a:rPr lang="en-US" altLang="zh-CN" sz="2800" dirty="0" smtClean="0"/>
              <a:t>】</a:t>
            </a:r>
            <a:endParaRPr lang="zh-CN" altLang="en-US" sz="2800" dirty="0"/>
          </a:p>
        </p:txBody>
      </p:sp>
    </p:spTree>
    <p:extLst>
      <p:ext uri="{BB962C8B-B14F-4D97-AF65-F5344CB8AC3E}">
        <p14:creationId xmlns:p14="http://schemas.microsoft.com/office/powerpoint/2010/main" val="1762251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arn(inVertical)">
                                      <p:cBhvr>
                                        <p:cTn id="7"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0118" y="903071"/>
            <a:ext cx="6864532" cy="1384995"/>
          </a:xfrm>
          <a:prstGeom prst="rect">
            <a:avLst/>
          </a:prstGeom>
          <a:noFill/>
        </p:spPr>
        <p:txBody>
          <a:bodyPr wrap="square" rtlCol="0">
            <a:spAutoFit/>
          </a:bodyPr>
          <a:lstStyle/>
          <a:p>
            <a:pPr>
              <a:lnSpc>
                <a:spcPct val="150000"/>
              </a:lnSpc>
            </a:pPr>
            <a:r>
              <a:rPr lang="zh-CN" altLang="en-US" sz="2800" dirty="0" smtClean="0"/>
              <a:t>直到</a:t>
            </a:r>
            <a:r>
              <a:rPr lang="en-US" altLang="zh-CN" sz="2800" dirty="0" smtClean="0"/>
              <a:t>19</a:t>
            </a:r>
            <a:r>
              <a:rPr lang="zh-CN" altLang="en-US" sz="2800" dirty="0" smtClean="0"/>
              <a:t>世纪下半叶，法国科学家</a:t>
            </a:r>
            <a:r>
              <a:rPr lang="zh-CN" altLang="en-US" sz="2800" dirty="0" smtClean="0">
                <a:solidFill>
                  <a:srgbClr val="FF0000"/>
                </a:solidFill>
              </a:rPr>
              <a:t>勒夏特列</a:t>
            </a:r>
            <a:r>
              <a:rPr lang="zh-CN" altLang="en-US" sz="2800" dirty="0" smtClean="0"/>
              <a:t>经过深入的研究，才将这一谜底揭开。</a:t>
            </a:r>
            <a:endParaRPr lang="zh-CN" altLang="en-US" sz="2800" dirty="0"/>
          </a:p>
        </p:txBody>
      </p:sp>
      <p:grpSp>
        <p:nvGrpSpPr>
          <p:cNvPr id="7" name="组合 6"/>
          <p:cNvGrpSpPr/>
          <p:nvPr/>
        </p:nvGrpSpPr>
        <p:grpSpPr>
          <a:xfrm>
            <a:off x="1332410" y="2972578"/>
            <a:ext cx="6204857" cy="523220"/>
            <a:chOff x="1619793" y="2721759"/>
            <a:chExt cx="6204857" cy="523220"/>
          </a:xfrm>
        </p:grpSpPr>
        <p:graphicFrame>
          <p:nvGraphicFramePr>
            <p:cNvPr id="3" name="Object 12"/>
            <p:cNvGraphicFramePr>
              <a:graphicFrameLocks noChangeAspect="1"/>
            </p:cNvGraphicFramePr>
            <p:nvPr>
              <p:extLst>
                <p:ext uri="{D42A27DB-BD31-4B8C-83A1-F6EECF244321}">
                  <p14:modId xmlns:p14="http://schemas.microsoft.com/office/powerpoint/2010/main" val="492738922"/>
                </p:ext>
              </p:extLst>
            </p:nvPr>
          </p:nvGraphicFramePr>
          <p:xfrm>
            <a:off x="2801235" y="2838112"/>
            <a:ext cx="914400" cy="290513"/>
          </p:xfrm>
          <a:graphic>
            <a:graphicData uri="http://schemas.openxmlformats.org/presentationml/2006/ole">
              <mc:AlternateContent xmlns:mc="http://schemas.openxmlformats.org/markup-compatibility/2006">
                <mc:Choice xmlns:v="urn:schemas-microsoft-com:vml" Requires="v">
                  <p:oleObj spid="_x0000_s9268" r:id="rId3" imgW="594677" imgH="161861" progId="">
                    <p:embed/>
                  </p:oleObj>
                </mc:Choice>
                <mc:Fallback>
                  <p:oleObj r:id="rId3" imgW="594677" imgH="161861" progId="">
                    <p:embed/>
                    <p:pic>
                      <p:nvPicPr>
                        <p:cNvPr id="7"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235" y="2838112"/>
                          <a:ext cx="914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p:cNvSpPr txBox="1"/>
            <p:nvPr/>
          </p:nvSpPr>
          <p:spPr>
            <a:xfrm>
              <a:off x="1619793" y="2721759"/>
              <a:ext cx="6204857"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C+CO</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           2CO </a:t>
              </a:r>
              <a:r>
                <a:rPr lang="zh-CN" altLang="en-US" sz="2800" dirty="0" smtClean="0">
                  <a:latin typeface="Times New Roman" panose="02020603050405020304" pitchFamily="18" charset="0"/>
                  <a:cs typeface="Times New Roman" panose="02020603050405020304" pitchFamily="18" charset="0"/>
                </a:rPr>
                <a:t>是一个可逆反应！</a:t>
              </a:r>
              <a:endParaRPr lang="zh-CN" altLang="en-US" sz="2800" dirty="0">
                <a:latin typeface="Times New Roman" panose="02020603050405020304" pitchFamily="18" charset="0"/>
                <a:cs typeface="Times New Roman" panose="02020603050405020304" pitchFamily="18" charset="0"/>
              </a:endParaRPr>
            </a:p>
          </p:txBody>
        </p:sp>
      </p:grpSp>
      <p:sp>
        <p:nvSpPr>
          <p:cNvPr id="6" name="文本框 5"/>
          <p:cNvSpPr txBox="1"/>
          <p:nvPr/>
        </p:nvSpPr>
        <p:spPr>
          <a:xfrm>
            <a:off x="1005838" y="4219694"/>
            <a:ext cx="6531429" cy="1384995"/>
          </a:xfrm>
          <a:prstGeom prst="rect">
            <a:avLst/>
          </a:prstGeom>
          <a:noFill/>
        </p:spPr>
        <p:txBody>
          <a:bodyPr wrap="square" rtlCol="0">
            <a:spAutoFit/>
          </a:bodyPr>
          <a:lstStyle/>
          <a:p>
            <a:pPr>
              <a:lnSpc>
                <a:spcPct val="150000"/>
              </a:lnSpc>
            </a:pPr>
            <a:r>
              <a:rPr lang="zh-CN" altLang="en-US" sz="2800" dirty="0" smtClean="0"/>
              <a:t>后来研究说明，在高炉中</a:t>
            </a:r>
            <a:r>
              <a:rPr lang="en-US" altLang="zh-CN" sz="2800" dirty="0" smtClean="0"/>
              <a:t>Fe</a:t>
            </a:r>
            <a:r>
              <a:rPr lang="en-US" altLang="zh-CN" sz="2800" baseline="-25000" dirty="0" smtClean="0"/>
              <a:t>2</a:t>
            </a:r>
            <a:r>
              <a:rPr lang="en-US" altLang="zh-CN" sz="2800" dirty="0" smtClean="0"/>
              <a:t>O</a:t>
            </a:r>
            <a:r>
              <a:rPr lang="en-US" altLang="zh-CN" sz="2800" baseline="-25000" dirty="0" smtClean="0"/>
              <a:t>3</a:t>
            </a:r>
            <a:r>
              <a:rPr lang="zh-CN" altLang="en-US" sz="2800" dirty="0" smtClean="0"/>
              <a:t>和</a:t>
            </a:r>
            <a:r>
              <a:rPr lang="en-US" altLang="zh-CN" sz="2800" dirty="0" smtClean="0"/>
              <a:t>CO</a:t>
            </a:r>
            <a:r>
              <a:rPr lang="zh-CN" altLang="en-US" sz="2800" dirty="0" smtClean="0"/>
              <a:t>反应也</a:t>
            </a:r>
            <a:r>
              <a:rPr lang="zh-CN" altLang="en-US" sz="2800" dirty="0" smtClean="0">
                <a:solidFill>
                  <a:srgbClr val="FF0000"/>
                </a:solidFill>
              </a:rPr>
              <a:t>不能全部</a:t>
            </a:r>
            <a:r>
              <a:rPr lang="zh-CN" altLang="en-US" sz="2800" dirty="0" smtClean="0"/>
              <a:t>转化为</a:t>
            </a:r>
            <a:r>
              <a:rPr lang="en-US" altLang="zh-CN" sz="2800" dirty="0" smtClean="0"/>
              <a:t>Fe</a:t>
            </a:r>
            <a:r>
              <a:rPr lang="zh-CN" altLang="en-US" sz="2800" dirty="0" smtClean="0"/>
              <a:t>和</a:t>
            </a:r>
            <a:r>
              <a:rPr lang="en-US" altLang="zh-CN" sz="2800" dirty="0" smtClean="0"/>
              <a:t>CO</a:t>
            </a:r>
            <a:r>
              <a:rPr lang="en-US" altLang="zh-CN" sz="2800" baseline="-25000" dirty="0" smtClean="0"/>
              <a:t>2</a:t>
            </a:r>
            <a:r>
              <a:rPr lang="zh-CN" altLang="en-US" sz="2800" dirty="0" smtClean="0"/>
              <a:t>。</a:t>
            </a:r>
            <a:endParaRPr lang="zh-CN" altLang="en-US" sz="2800" dirty="0"/>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2383" y="806413"/>
            <a:ext cx="3712748" cy="5569122"/>
          </a:xfrm>
          <a:prstGeom prst="rect">
            <a:avLst/>
          </a:prstGeom>
        </p:spPr>
      </p:pic>
    </p:spTree>
    <p:extLst>
      <p:ext uri="{BB962C8B-B14F-4D97-AF65-F5344CB8AC3E}">
        <p14:creationId xmlns:p14="http://schemas.microsoft.com/office/powerpoint/2010/main" val="1396292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2" name="Text Box 16"/>
          <p:cNvSpPr txBox="1">
            <a:spLocks noChangeArrowheads="1"/>
          </p:cNvSpPr>
          <p:nvPr/>
        </p:nvSpPr>
        <p:spPr bwMode="auto">
          <a:xfrm>
            <a:off x="997539" y="1214497"/>
            <a:ext cx="10027511" cy="145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3200" dirty="0">
                <a:latin typeface="宋体" panose="02010600030101010101" pitchFamily="2" charset="-122"/>
              </a:rPr>
              <a:t>1.</a:t>
            </a:r>
            <a:r>
              <a:rPr lang="zh-CN" altLang="en-US" sz="3200" dirty="0">
                <a:latin typeface="宋体" panose="02010600030101010101" pitchFamily="2" charset="-122"/>
              </a:rPr>
              <a:t>定义：</a:t>
            </a:r>
            <a:r>
              <a:rPr lang="zh-CN" altLang="en-US" sz="3200" dirty="0" smtClean="0">
                <a:latin typeface="宋体" panose="02010600030101010101" pitchFamily="2" charset="-122"/>
              </a:rPr>
              <a:t>在同一条件下，正反应方向和逆反应方向均能进行的</a:t>
            </a:r>
            <a:r>
              <a:rPr lang="zh-CN" altLang="en-US" sz="3200" dirty="0">
                <a:latin typeface="宋体" panose="02010600030101010101" pitchFamily="2" charset="-122"/>
              </a:rPr>
              <a:t>化学反应称为可逆反应。</a:t>
            </a:r>
            <a:endParaRPr lang="zh-CN" altLang="en-US" sz="3200" dirty="0">
              <a:solidFill>
                <a:srgbClr val="EC2B04"/>
              </a:solidFill>
              <a:latin typeface="宋体" panose="02010600030101010101" pitchFamily="2" charset="-122"/>
            </a:endParaRPr>
          </a:p>
        </p:txBody>
      </p:sp>
      <p:sp>
        <p:nvSpPr>
          <p:cNvPr id="58371" name="文本框 1"/>
          <p:cNvSpPr txBox="1">
            <a:spLocks noChangeArrowheads="1"/>
          </p:cNvSpPr>
          <p:nvPr/>
        </p:nvSpPr>
        <p:spPr bwMode="auto">
          <a:xfrm>
            <a:off x="405085" y="431006"/>
            <a:ext cx="35671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latin typeface="宋体" panose="02010600030101010101" pitchFamily="2" charset="-122"/>
              </a:rPr>
              <a:t>（一）可逆反应：</a:t>
            </a:r>
          </a:p>
        </p:txBody>
      </p:sp>
      <p:sp>
        <p:nvSpPr>
          <p:cNvPr id="3" name="Text Box 16"/>
          <p:cNvSpPr txBox="1">
            <a:spLocks noChangeArrowheads="1"/>
          </p:cNvSpPr>
          <p:nvPr/>
        </p:nvSpPr>
        <p:spPr bwMode="auto">
          <a:xfrm>
            <a:off x="997539" y="3089271"/>
            <a:ext cx="7924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宋体" panose="02010600030101010101" pitchFamily="2" charset="-122"/>
              </a:rPr>
              <a:t>2.</a:t>
            </a:r>
            <a:r>
              <a:rPr lang="zh-CN" altLang="en-US" sz="3200" dirty="0">
                <a:latin typeface="宋体" panose="02010600030101010101" pitchFamily="2" charset="-122"/>
              </a:rPr>
              <a:t>特点：</a:t>
            </a:r>
          </a:p>
          <a:p>
            <a:pPr eaLnBrk="1" hangingPunct="1">
              <a:spcBef>
                <a:spcPct val="50000"/>
              </a:spcBef>
            </a:pPr>
            <a:r>
              <a:rPr lang="zh-CN" altLang="en-US" sz="3200" dirty="0">
                <a:latin typeface="宋体" panose="02010600030101010101" pitchFamily="2" charset="-122"/>
              </a:rPr>
              <a:t>    </a:t>
            </a:r>
            <a:r>
              <a:rPr lang="en-US" altLang="zh-CN" sz="3200" dirty="0">
                <a:latin typeface="宋体" panose="02010600030101010101" pitchFamily="2" charset="-122"/>
              </a:rPr>
              <a:t>1</a:t>
            </a:r>
            <a:r>
              <a:rPr lang="zh-CN" altLang="en-US" sz="3200" dirty="0">
                <a:latin typeface="宋体" panose="02010600030101010101" pitchFamily="2" charset="-122"/>
              </a:rPr>
              <a:t>）</a:t>
            </a:r>
            <a:r>
              <a:rPr lang="zh-CN" altLang="en-US" sz="3200" dirty="0" smtClean="0">
                <a:latin typeface="宋体" panose="02010600030101010101" pitchFamily="2" charset="-122"/>
              </a:rPr>
              <a:t>正反应和逆反应</a:t>
            </a:r>
            <a:r>
              <a:rPr lang="zh-CN" altLang="en-US" sz="3200" dirty="0">
                <a:solidFill>
                  <a:srgbClr val="FF0000"/>
                </a:solidFill>
                <a:latin typeface="宋体" panose="02010600030101010101" pitchFamily="2" charset="-122"/>
              </a:rPr>
              <a:t>同时</a:t>
            </a:r>
            <a:r>
              <a:rPr lang="zh-CN" altLang="en-US" sz="3200" dirty="0">
                <a:latin typeface="宋体" panose="02010600030101010101" pitchFamily="2" charset="-122"/>
              </a:rPr>
              <a:t>进行</a:t>
            </a:r>
          </a:p>
          <a:p>
            <a:pPr eaLnBrk="1" hangingPunct="1">
              <a:spcBef>
                <a:spcPct val="50000"/>
              </a:spcBef>
            </a:pPr>
            <a:r>
              <a:rPr lang="zh-CN" altLang="en-US" sz="3200" dirty="0">
                <a:solidFill>
                  <a:srgbClr val="EC2B04"/>
                </a:solidFill>
                <a:latin typeface="宋体" panose="02010600030101010101" pitchFamily="2" charset="-122"/>
              </a:rPr>
              <a:t>    </a:t>
            </a:r>
            <a:r>
              <a:rPr lang="en-US" altLang="zh-CN" sz="3200" dirty="0">
                <a:latin typeface="宋体" panose="02010600030101010101" pitchFamily="2" charset="-122"/>
              </a:rPr>
              <a:t>2</a:t>
            </a:r>
            <a:r>
              <a:rPr lang="zh-CN" altLang="en-US" sz="3200" dirty="0">
                <a:latin typeface="宋体" panose="02010600030101010101" pitchFamily="2" charset="-122"/>
              </a:rPr>
              <a:t>）反应物</a:t>
            </a:r>
            <a:r>
              <a:rPr lang="zh-CN" altLang="en-US" sz="3200" dirty="0">
                <a:solidFill>
                  <a:srgbClr val="FF0000"/>
                </a:solidFill>
                <a:latin typeface="宋体" panose="02010600030101010101" pitchFamily="2" charset="-122"/>
              </a:rPr>
              <a:t>不能全部</a:t>
            </a:r>
            <a:r>
              <a:rPr lang="zh-CN" altLang="en-US" sz="3200" dirty="0">
                <a:latin typeface="宋体" panose="02010600030101010101" pitchFamily="2" charset="-122"/>
              </a:rPr>
              <a:t>转化为生成物</a:t>
            </a:r>
          </a:p>
          <a:p>
            <a:pPr eaLnBrk="1" hangingPunct="1">
              <a:spcBef>
                <a:spcPct val="50000"/>
              </a:spcBef>
            </a:pPr>
            <a:r>
              <a:rPr lang="zh-CN" altLang="en-US" sz="3200" dirty="0">
                <a:latin typeface="宋体" panose="02010600030101010101" pitchFamily="2" charset="-122"/>
              </a:rPr>
              <a:t>    </a:t>
            </a:r>
            <a:r>
              <a:rPr lang="en-US" altLang="zh-CN" sz="3200" dirty="0">
                <a:latin typeface="宋体" panose="02010600030101010101" pitchFamily="2" charset="-122"/>
              </a:rPr>
              <a:t>3</a:t>
            </a:r>
            <a:r>
              <a:rPr lang="zh-CN" altLang="en-US" sz="3200" dirty="0">
                <a:latin typeface="宋体" panose="02010600030101010101" pitchFamily="2" charset="-122"/>
              </a:rPr>
              <a:t>）书写化学方程式用</a:t>
            </a:r>
            <a:r>
              <a:rPr lang="en-US" altLang="zh-CN" sz="3200" dirty="0">
                <a:latin typeface="宋体" panose="02010600030101010101" pitchFamily="2" charset="-122"/>
              </a:rPr>
              <a:t>“  </a:t>
            </a:r>
            <a:r>
              <a:rPr lang="en-US" altLang="zh-CN" sz="3200" dirty="0">
                <a:solidFill>
                  <a:srgbClr val="FF0000"/>
                </a:solidFill>
                <a:latin typeface="宋体" panose="02010600030101010101" pitchFamily="2" charset="-122"/>
              </a:rPr>
              <a:t>⇌ </a:t>
            </a:r>
            <a:r>
              <a:rPr lang="en-US" altLang="zh-CN" sz="3200" dirty="0">
                <a:latin typeface="宋体" panose="02010600030101010101" pitchFamily="2" charset="-122"/>
              </a:rPr>
              <a:t> ”</a:t>
            </a:r>
          </a:p>
        </p:txBody>
      </p:sp>
    </p:spTree>
    <p:extLst>
      <p:ext uri="{BB962C8B-B14F-4D97-AF65-F5344CB8AC3E}">
        <p14:creationId xmlns:p14="http://schemas.microsoft.com/office/powerpoint/2010/main" val="4287404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0192">
                                            <p:txEl>
                                              <p:pRg st="0" end="0"/>
                                            </p:txEl>
                                          </p:spTgt>
                                        </p:tgtEl>
                                        <p:attrNameLst>
                                          <p:attrName>style.visibility</p:attrName>
                                        </p:attrNameLst>
                                      </p:cBhvr>
                                      <p:to>
                                        <p:strVal val="visible"/>
                                      </p:to>
                                    </p:set>
                                    <p:anim calcmode="discrete" valueType="clr">
                                      <p:cBhvr override="childStyle">
                                        <p:cTn id="7" dur="80"/>
                                        <p:tgtEl>
                                          <p:spTgt spid="5019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019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0192">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
                                            <p:txEl>
                                              <p:charRg st="0" end="37"/>
                                            </p:txEl>
                                          </p:spTgt>
                                        </p:tgtEl>
                                        <p:attrNameLst>
                                          <p:attrName>style.visibility</p:attrName>
                                        </p:attrNameLst>
                                      </p:cBhvr>
                                      <p:to>
                                        <p:strVal val="visible"/>
                                      </p:to>
                                    </p:set>
                                    <p:anim calcmode="discrete" valueType="clr">
                                      <p:cBhvr override="childStyle">
                                        <p:cTn id="14" dur="80"/>
                                        <p:tgtEl>
                                          <p:spTgt spid="3">
                                            <p:txEl>
                                              <p:charRg st="0" end="3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xEl>
                                              <p:charRg st="0" end="37"/>
                                            </p:txEl>
                                          </p:spTgt>
                                        </p:tgtEl>
                                        <p:attrNameLst>
                                          <p:attrName>fillcolor</p:attrName>
                                        </p:attrNameLst>
                                      </p:cBhvr>
                                      <p:tavLst>
                                        <p:tav tm="0">
                                          <p:val>
                                            <p:clrVal>
                                              <a:schemeClr val="accent2"/>
                                            </p:clrVal>
                                          </p:val>
                                        </p:tav>
                                        <p:tav tm="50000">
                                          <p:val>
                                            <p:clrVal>
                                              <a:schemeClr val="hlink"/>
                                            </p:clrVal>
                                          </p:val>
                                        </p:tav>
                                      </p:tavLst>
                                    </p:anim>
                                    <p:set>
                                      <p:cBhvr>
                                        <p:cTn id="16" dur="80"/>
                                        <p:tgtEl>
                                          <p:spTgt spid="3">
                                            <p:txEl>
                                              <p:charRg st="0" end="37"/>
                                            </p:txEl>
                                          </p:spTgt>
                                        </p:tgtEl>
                                        <p:attrNameLst>
                                          <p:attrName>fill.type</p:attrName>
                                        </p:attrNameLst>
                                      </p:cBhvr>
                                      <p:to>
                                        <p:strVal val="solid"/>
                                      </p:to>
                                    </p:set>
                                  </p:childTnLst>
                                </p:cTn>
                              </p:par>
                            </p:childTnLst>
                          </p:cTn>
                        </p:par>
                        <p:par>
                          <p:cTn id="17" fill="hold" nodeType="afterGroup">
                            <p:stCondLst>
                              <p:cond delay="112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0"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2" dur="80"/>
                                        <p:tgtEl>
                                          <p:spTgt spid="3">
                                            <p:txEl>
                                              <p:pRg st="1" end="1"/>
                                            </p:txEl>
                                          </p:spTgt>
                                        </p:tgtEl>
                                        <p:attrNameLst>
                                          <p:attrName>fill.type</p:attrName>
                                        </p:attrNameLst>
                                      </p:cBhvr>
                                      <p:to>
                                        <p:strVal val="solid"/>
                                      </p:to>
                                    </p:set>
                                  </p:childTnLst>
                                </p:cTn>
                              </p:par>
                            </p:childTnLst>
                          </p:cTn>
                        </p:par>
                        <p:par>
                          <p:cTn id="23" fill="hold" nodeType="afterGroup">
                            <p:stCondLst>
                              <p:cond delay="168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6"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3">
                                            <p:txEl>
                                              <p:pRg st="2" end="2"/>
                                            </p:txEl>
                                          </p:spTgt>
                                        </p:tgtEl>
                                        <p:attrNameLst>
                                          <p:attrName>fill.type</p:attrName>
                                        </p:attrNameLst>
                                      </p:cBhvr>
                                      <p:to>
                                        <p:strVal val="solid"/>
                                      </p:to>
                                    </p:set>
                                  </p:childTnLst>
                                </p:cTn>
                              </p:par>
                            </p:childTnLst>
                          </p:cTn>
                        </p:par>
                        <p:par>
                          <p:cTn id="29" fill="hold" nodeType="afterGroup">
                            <p:stCondLst>
                              <p:cond delay="232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32"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4" dur="80"/>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93851" y="4549777"/>
            <a:ext cx="77771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800" b="0" dirty="0">
                <a:ea typeface="黑体" panose="02010609060101010101" pitchFamily="49" charset="-122"/>
              </a:rPr>
              <a:t>    请你结合上图思考：为什么可逆反应中，</a:t>
            </a:r>
            <a:r>
              <a:rPr lang="en-US" altLang="zh-CN" sz="2800" b="0" dirty="0">
                <a:ea typeface="黑体" panose="02010609060101010101" pitchFamily="49" charset="-122"/>
              </a:rPr>
              <a:t>SO</a:t>
            </a:r>
            <a:r>
              <a:rPr lang="en-US" altLang="zh-CN" sz="2800" b="0" baseline="-25000" dirty="0">
                <a:ea typeface="黑体" panose="02010609060101010101" pitchFamily="49" charset="-122"/>
              </a:rPr>
              <a:t>2</a:t>
            </a:r>
            <a:r>
              <a:rPr lang="zh-CN" altLang="en-US" sz="2800" b="0" dirty="0">
                <a:ea typeface="黑体" panose="02010609060101010101" pitchFamily="49" charset="-122"/>
              </a:rPr>
              <a:t>等反应物不可能被全部消耗？</a:t>
            </a:r>
          </a:p>
        </p:txBody>
      </p:sp>
      <p:grpSp>
        <p:nvGrpSpPr>
          <p:cNvPr id="24579" name="Group 3"/>
          <p:cNvGrpSpPr>
            <a:grpSpLocks/>
          </p:cNvGrpSpPr>
          <p:nvPr/>
        </p:nvGrpSpPr>
        <p:grpSpPr bwMode="auto">
          <a:xfrm>
            <a:off x="1524000" y="260350"/>
            <a:ext cx="9271000" cy="3659188"/>
            <a:chOff x="0" y="0"/>
            <a:chExt cx="5840" cy="2305"/>
          </a:xfrm>
        </p:grpSpPr>
        <p:grpSp>
          <p:nvGrpSpPr>
            <p:cNvPr id="24581" name="Group 4"/>
            <p:cNvGrpSpPr>
              <a:grpSpLocks/>
            </p:cNvGrpSpPr>
            <p:nvPr/>
          </p:nvGrpSpPr>
          <p:grpSpPr bwMode="auto">
            <a:xfrm>
              <a:off x="612" y="1933"/>
              <a:ext cx="4418" cy="372"/>
              <a:chOff x="0" y="0"/>
              <a:chExt cx="4418" cy="372"/>
            </a:xfrm>
          </p:grpSpPr>
          <p:sp>
            <p:nvSpPr>
              <p:cNvPr id="24608" name="Text Box 5"/>
              <p:cNvSpPr txBox="1">
                <a:spLocks noChangeArrowheads="1"/>
              </p:cNvSpPr>
              <p:nvPr/>
            </p:nvSpPr>
            <p:spPr bwMode="auto">
              <a:xfrm>
                <a:off x="0" y="61"/>
                <a:ext cx="44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t>图中：       表示</a:t>
                </a:r>
                <a:r>
                  <a:rPr lang="en-US" altLang="zh-CN"/>
                  <a:t>SO</a:t>
                </a:r>
                <a:r>
                  <a:rPr lang="en-US" altLang="zh-CN" baseline="-25000"/>
                  <a:t>2</a:t>
                </a:r>
                <a:r>
                  <a:rPr lang="zh-CN" altLang="en-US"/>
                  <a:t>分子</a:t>
                </a:r>
                <a:r>
                  <a:rPr lang="en-US" altLang="zh-CN"/>
                  <a:t>;      </a:t>
                </a:r>
                <a:r>
                  <a:rPr lang="zh-CN" altLang="en-US"/>
                  <a:t>表示</a:t>
                </a:r>
                <a:r>
                  <a:rPr lang="en-US" altLang="zh-CN"/>
                  <a:t>O</a:t>
                </a:r>
                <a:r>
                  <a:rPr lang="en-US" altLang="zh-CN" baseline="-25000"/>
                  <a:t>2</a:t>
                </a:r>
                <a:r>
                  <a:rPr lang="zh-CN" altLang="en-US"/>
                  <a:t>分子；      表示</a:t>
                </a:r>
                <a:r>
                  <a:rPr lang="en-US" altLang="zh-CN"/>
                  <a:t>SO</a:t>
                </a:r>
                <a:r>
                  <a:rPr lang="en-US" altLang="zh-CN" baseline="-25000"/>
                  <a:t>3</a:t>
                </a:r>
                <a:r>
                  <a:rPr lang="zh-CN" altLang="en-US"/>
                  <a:t>分子</a:t>
                </a:r>
              </a:p>
            </p:txBody>
          </p:sp>
          <p:pic>
            <p:nvPicPr>
              <p:cNvPr id="2460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 y="46"/>
                <a:ext cx="4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 y="46"/>
                <a:ext cx="32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 y="0"/>
                <a:ext cx="36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9"/>
            <p:cNvGrpSpPr>
              <a:grpSpLocks/>
            </p:cNvGrpSpPr>
            <p:nvPr/>
          </p:nvGrpSpPr>
          <p:grpSpPr bwMode="auto">
            <a:xfrm>
              <a:off x="0" y="0"/>
              <a:ext cx="5840" cy="1892"/>
              <a:chOff x="0" y="0"/>
              <a:chExt cx="5840" cy="1892"/>
            </a:xfrm>
          </p:grpSpPr>
          <p:pic>
            <p:nvPicPr>
              <p:cNvPr id="24585" name="Picture 10" descr="化学反应的快慢和限度_5"/>
              <p:cNvPicPr>
                <a:picLocks noChangeAspect="1" noChangeArrowheads="1"/>
              </p:cNvPicPr>
              <p:nvPr/>
            </p:nvPicPr>
            <p:blipFill>
              <a:blip r:embed="rId5">
                <a:extLst>
                  <a:ext uri="{28A0092B-C50C-407E-A947-70E740481C1C}">
                    <a14:useLocalDpi xmlns:a14="http://schemas.microsoft.com/office/drawing/2010/main" val="0"/>
                  </a:ext>
                </a:extLst>
              </a:blip>
              <a:srcRect l="6247" t="20988" r="7242" b="61986"/>
              <a:stretch>
                <a:fillRect/>
              </a:stretch>
            </p:blipFill>
            <p:spPr bwMode="auto">
              <a:xfrm>
                <a:off x="0" y="0"/>
                <a:ext cx="5840"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6" name="Group 11"/>
              <p:cNvGrpSpPr>
                <a:grpSpLocks/>
              </p:cNvGrpSpPr>
              <p:nvPr/>
            </p:nvGrpSpPr>
            <p:grpSpPr bwMode="auto">
              <a:xfrm>
                <a:off x="2064" y="1480"/>
                <a:ext cx="1996" cy="412"/>
                <a:chOff x="0" y="0"/>
                <a:chExt cx="1996" cy="412"/>
              </a:xfrm>
            </p:grpSpPr>
            <p:sp>
              <p:nvSpPr>
                <p:cNvPr id="24601" name="Text Box 12"/>
                <p:cNvSpPr txBox="1">
                  <a:spLocks noChangeArrowheads="1"/>
                </p:cNvSpPr>
                <p:nvPr/>
              </p:nvSpPr>
              <p:spPr bwMode="auto">
                <a:xfrm>
                  <a:off x="0" y="1"/>
                  <a:ext cx="19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en-US" altLang="zh-CN" sz="2000">
                      <a:solidFill>
                        <a:srgbClr val="000099"/>
                      </a:solidFill>
                      <a:ea typeface="黑体" panose="02010609060101010101" pitchFamily="49" charset="-122"/>
                    </a:rPr>
                    <a:t>2SO</a:t>
                  </a:r>
                  <a:r>
                    <a:rPr lang="en-US" altLang="zh-CN" sz="2000" baseline="-25000">
                      <a:solidFill>
                        <a:srgbClr val="000099"/>
                      </a:solidFill>
                      <a:ea typeface="黑体" panose="02010609060101010101" pitchFamily="49" charset="-122"/>
                    </a:rPr>
                    <a:t>2</a:t>
                  </a:r>
                  <a:r>
                    <a:rPr lang="en-US" altLang="zh-CN" sz="2000">
                      <a:solidFill>
                        <a:srgbClr val="000099"/>
                      </a:solidFill>
                      <a:ea typeface="黑体" panose="02010609060101010101" pitchFamily="49" charset="-122"/>
                    </a:rPr>
                    <a:t>+O</a:t>
                  </a:r>
                  <a:r>
                    <a:rPr lang="en-US" altLang="zh-CN" sz="2000" baseline="-25000">
                      <a:solidFill>
                        <a:srgbClr val="000099"/>
                      </a:solidFill>
                      <a:ea typeface="黑体" panose="02010609060101010101" pitchFamily="49" charset="-122"/>
                    </a:rPr>
                    <a:t>2 </a:t>
                  </a:r>
                  <a:r>
                    <a:rPr lang="en-US" altLang="zh-CN" sz="2000">
                      <a:solidFill>
                        <a:srgbClr val="000099"/>
                      </a:solidFill>
                      <a:ea typeface="黑体" panose="02010609060101010101" pitchFamily="49" charset="-122"/>
                    </a:rPr>
                    <a:t>       2SO</a:t>
                  </a:r>
                  <a:r>
                    <a:rPr lang="en-US" altLang="zh-CN" sz="2000" baseline="-25000">
                      <a:solidFill>
                        <a:srgbClr val="000099"/>
                      </a:solidFill>
                      <a:ea typeface="黑体" panose="02010609060101010101" pitchFamily="49" charset="-122"/>
                    </a:rPr>
                    <a:t>3</a:t>
                  </a:r>
                  <a:endParaRPr lang="en-US" altLang="zh-CN" sz="2000">
                    <a:solidFill>
                      <a:srgbClr val="000099"/>
                    </a:solidFill>
                    <a:ea typeface="黑体" panose="02010609060101010101" pitchFamily="49" charset="-122"/>
                  </a:endParaRPr>
                </a:p>
              </p:txBody>
            </p:sp>
            <p:sp>
              <p:nvSpPr>
                <p:cNvPr id="24602" name="Line 13"/>
                <p:cNvSpPr>
                  <a:spLocks noChangeShapeType="1"/>
                </p:cNvSpPr>
                <p:nvPr/>
              </p:nvSpPr>
              <p:spPr bwMode="auto">
                <a:xfrm>
                  <a:off x="771" y="181"/>
                  <a:ext cx="45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14"/>
                <p:cNvSpPr>
                  <a:spLocks noChangeShapeType="1"/>
                </p:cNvSpPr>
                <p:nvPr/>
              </p:nvSpPr>
              <p:spPr bwMode="auto">
                <a:xfrm flipH="1" flipV="1">
                  <a:off x="1149" y="136"/>
                  <a:ext cx="7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15"/>
                <p:cNvSpPr>
                  <a:spLocks noChangeShapeType="1"/>
                </p:cNvSpPr>
                <p:nvPr/>
              </p:nvSpPr>
              <p:spPr bwMode="auto">
                <a:xfrm>
                  <a:off x="771" y="227"/>
                  <a:ext cx="45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Line 16"/>
                <p:cNvSpPr>
                  <a:spLocks noChangeShapeType="1"/>
                </p:cNvSpPr>
                <p:nvPr/>
              </p:nvSpPr>
              <p:spPr bwMode="auto">
                <a:xfrm>
                  <a:off x="771" y="227"/>
                  <a:ext cx="114"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6" name="Text Box 17"/>
                <p:cNvSpPr txBox="1">
                  <a:spLocks noChangeArrowheads="1"/>
                </p:cNvSpPr>
                <p:nvPr/>
              </p:nvSpPr>
              <p:spPr bwMode="auto">
                <a:xfrm>
                  <a:off x="862" y="181"/>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24607" name="Text Box 18"/>
                <p:cNvSpPr txBox="1">
                  <a:spLocks noChangeArrowheads="1"/>
                </p:cNvSpPr>
                <p:nvPr/>
              </p:nvSpPr>
              <p:spPr bwMode="auto">
                <a:xfrm>
                  <a:off x="680" y="0"/>
                  <a:ext cx="6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催化剂</a:t>
                  </a:r>
                </a:p>
              </p:txBody>
            </p:sp>
          </p:grpSp>
          <p:grpSp>
            <p:nvGrpSpPr>
              <p:cNvPr id="24587" name="Group 19"/>
              <p:cNvGrpSpPr>
                <a:grpSpLocks/>
              </p:cNvGrpSpPr>
              <p:nvPr/>
            </p:nvGrpSpPr>
            <p:grpSpPr bwMode="auto">
              <a:xfrm>
                <a:off x="204" y="1480"/>
                <a:ext cx="1996" cy="412"/>
                <a:chOff x="0" y="0"/>
                <a:chExt cx="1996" cy="412"/>
              </a:xfrm>
            </p:grpSpPr>
            <p:sp>
              <p:nvSpPr>
                <p:cNvPr id="24596" name="Text Box 20"/>
                <p:cNvSpPr txBox="1">
                  <a:spLocks noChangeArrowheads="1"/>
                </p:cNvSpPr>
                <p:nvPr/>
              </p:nvSpPr>
              <p:spPr bwMode="auto">
                <a:xfrm>
                  <a:off x="0" y="1"/>
                  <a:ext cx="19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en-US" altLang="zh-CN" sz="2000">
                      <a:solidFill>
                        <a:srgbClr val="000099"/>
                      </a:solidFill>
                      <a:ea typeface="黑体" panose="02010609060101010101" pitchFamily="49" charset="-122"/>
                    </a:rPr>
                    <a:t>2SO</a:t>
                  </a:r>
                  <a:r>
                    <a:rPr lang="en-US" altLang="zh-CN" sz="2000" baseline="-25000">
                      <a:solidFill>
                        <a:srgbClr val="000099"/>
                      </a:solidFill>
                      <a:ea typeface="黑体" panose="02010609060101010101" pitchFamily="49" charset="-122"/>
                    </a:rPr>
                    <a:t>2</a:t>
                  </a:r>
                  <a:r>
                    <a:rPr lang="en-US" altLang="zh-CN" sz="2000">
                      <a:solidFill>
                        <a:srgbClr val="000099"/>
                      </a:solidFill>
                      <a:ea typeface="黑体" panose="02010609060101010101" pitchFamily="49" charset="-122"/>
                    </a:rPr>
                    <a:t>+O</a:t>
                  </a:r>
                  <a:r>
                    <a:rPr lang="en-US" altLang="zh-CN" sz="2000" baseline="-25000">
                      <a:solidFill>
                        <a:srgbClr val="000099"/>
                      </a:solidFill>
                      <a:ea typeface="黑体" panose="02010609060101010101" pitchFamily="49" charset="-122"/>
                    </a:rPr>
                    <a:t>2 </a:t>
                  </a:r>
                  <a:r>
                    <a:rPr lang="en-US" altLang="zh-CN" sz="2000">
                      <a:solidFill>
                        <a:srgbClr val="000099"/>
                      </a:solidFill>
                      <a:ea typeface="黑体" panose="02010609060101010101" pitchFamily="49" charset="-122"/>
                    </a:rPr>
                    <a:t>       </a:t>
                  </a:r>
                </a:p>
              </p:txBody>
            </p:sp>
            <p:sp>
              <p:nvSpPr>
                <p:cNvPr id="24597" name="Line 21"/>
                <p:cNvSpPr>
                  <a:spLocks noChangeShapeType="1"/>
                </p:cNvSpPr>
                <p:nvPr/>
              </p:nvSpPr>
              <p:spPr bwMode="auto">
                <a:xfrm>
                  <a:off x="771" y="181"/>
                  <a:ext cx="45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Line 22"/>
                <p:cNvSpPr>
                  <a:spLocks noChangeShapeType="1"/>
                </p:cNvSpPr>
                <p:nvPr/>
              </p:nvSpPr>
              <p:spPr bwMode="auto">
                <a:xfrm flipH="1" flipV="1">
                  <a:off x="1149" y="136"/>
                  <a:ext cx="7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23"/>
                <p:cNvSpPr txBox="1">
                  <a:spLocks noChangeArrowheads="1"/>
                </p:cNvSpPr>
                <p:nvPr/>
              </p:nvSpPr>
              <p:spPr bwMode="auto">
                <a:xfrm>
                  <a:off x="862" y="181"/>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24600" name="Text Box 24"/>
                <p:cNvSpPr txBox="1">
                  <a:spLocks noChangeArrowheads="1"/>
                </p:cNvSpPr>
                <p:nvPr/>
              </p:nvSpPr>
              <p:spPr bwMode="auto">
                <a:xfrm>
                  <a:off x="680" y="0"/>
                  <a:ext cx="6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催化剂</a:t>
                  </a:r>
                </a:p>
              </p:txBody>
            </p:sp>
          </p:grpSp>
          <p:grpSp>
            <p:nvGrpSpPr>
              <p:cNvPr id="24588" name="Group 25"/>
              <p:cNvGrpSpPr>
                <a:grpSpLocks/>
              </p:cNvGrpSpPr>
              <p:nvPr/>
            </p:nvGrpSpPr>
            <p:grpSpPr bwMode="auto">
              <a:xfrm>
                <a:off x="4444" y="119"/>
                <a:ext cx="1316" cy="1773"/>
                <a:chOff x="0" y="0"/>
                <a:chExt cx="1316" cy="1773"/>
              </a:xfrm>
            </p:grpSpPr>
            <p:sp>
              <p:nvSpPr>
                <p:cNvPr id="24590" name="Text Box 26"/>
                <p:cNvSpPr txBox="1">
                  <a:spLocks noChangeArrowheads="1"/>
                </p:cNvSpPr>
                <p:nvPr/>
              </p:nvSpPr>
              <p:spPr bwMode="auto">
                <a:xfrm>
                  <a:off x="499" y="1361"/>
                  <a:ext cx="817" cy="3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000">
                      <a:solidFill>
                        <a:srgbClr val="000099"/>
                      </a:solidFill>
                      <a:ea typeface="黑体" panose="02010609060101010101" pitchFamily="49" charset="-122"/>
                    </a:rPr>
                    <a:t> </a:t>
                  </a:r>
                  <a:r>
                    <a:rPr lang="en-US" altLang="zh-CN" sz="2000">
                      <a:solidFill>
                        <a:srgbClr val="000099"/>
                      </a:solidFill>
                      <a:ea typeface="黑体" panose="02010609060101010101" pitchFamily="49" charset="-122"/>
                    </a:rPr>
                    <a:t>2SO</a:t>
                  </a:r>
                  <a:r>
                    <a:rPr lang="en-US" altLang="zh-CN" sz="2000" baseline="-25000">
                      <a:solidFill>
                        <a:srgbClr val="000099"/>
                      </a:solidFill>
                      <a:ea typeface="黑体" panose="02010609060101010101" pitchFamily="49" charset="-122"/>
                    </a:rPr>
                    <a:t>3</a:t>
                  </a:r>
                  <a:endParaRPr lang="en-US" altLang="zh-CN" sz="2000">
                    <a:solidFill>
                      <a:srgbClr val="000099"/>
                    </a:solidFill>
                    <a:ea typeface="黑体" panose="02010609060101010101" pitchFamily="49" charset="-122"/>
                  </a:endParaRPr>
                </a:p>
              </p:txBody>
            </p:sp>
            <p:sp>
              <p:nvSpPr>
                <p:cNvPr id="24591" name="Line 27"/>
                <p:cNvSpPr>
                  <a:spLocks noChangeShapeType="1"/>
                </p:cNvSpPr>
                <p:nvPr/>
              </p:nvSpPr>
              <p:spPr bwMode="auto">
                <a:xfrm>
                  <a:off x="998" y="0"/>
                  <a:ext cx="0" cy="136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2" name="Line 28"/>
                <p:cNvSpPr>
                  <a:spLocks noChangeShapeType="1"/>
                </p:cNvSpPr>
                <p:nvPr/>
              </p:nvSpPr>
              <p:spPr bwMode="auto">
                <a:xfrm>
                  <a:off x="91" y="1588"/>
                  <a:ext cx="45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29"/>
                <p:cNvSpPr>
                  <a:spLocks noChangeShapeType="1"/>
                </p:cNvSpPr>
                <p:nvPr/>
              </p:nvSpPr>
              <p:spPr bwMode="auto">
                <a:xfrm>
                  <a:off x="91" y="1588"/>
                  <a:ext cx="114"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Text Box 30"/>
                <p:cNvSpPr txBox="1">
                  <a:spLocks noChangeArrowheads="1"/>
                </p:cNvSpPr>
                <p:nvPr/>
              </p:nvSpPr>
              <p:spPr bwMode="auto">
                <a:xfrm>
                  <a:off x="182" y="1542"/>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24595" name="Text Box 31"/>
                <p:cNvSpPr txBox="1">
                  <a:spLocks noChangeArrowheads="1"/>
                </p:cNvSpPr>
                <p:nvPr/>
              </p:nvSpPr>
              <p:spPr bwMode="auto">
                <a:xfrm>
                  <a:off x="0" y="1361"/>
                  <a:ext cx="6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催化剂</a:t>
                  </a:r>
                </a:p>
              </p:txBody>
            </p:sp>
          </p:grpSp>
          <p:sp>
            <p:nvSpPr>
              <p:cNvPr id="24589" name="Line 32"/>
              <p:cNvSpPr>
                <a:spLocks noChangeShapeType="1"/>
              </p:cNvSpPr>
              <p:nvPr/>
            </p:nvSpPr>
            <p:spPr bwMode="auto">
              <a:xfrm>
                <a:off x="5647" y="0"/>
                <a:ext cx="0" cy="1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3" name="AutoShape 33"/>
            <p:cNvSpPr>
              <a:spLocks noChangeArrowheads="1"/>
            </p:cNvSpPr>
            <p:nvPr/>
          </p:nvSpPr>
          <p:spPr bwMode="auto">
            <a:xfrm>
              <a:off x="1565" y="1616"/>
              <a:ext cx="454" cy="90"/>
            </a:xfrm>
            <a:prstGeom prst="rightArrow">
              <a:avLst>
                <a:gd name="adj1" fmla="val 50000"/>
                <a:gd name="adj2" fmla="val 126111"/>
              </a:avLst>
            </a:prstGeom>
            <a:solidFill>
              <a:schemeClr val="tx2"/>
            </a:solidFill>
            <a:ln w="9525">
              <a:solidFill>
                <a:schemeClr val="tx2"/>
              </a:solidFill>
              <a:miter lim="800000"/>
              <a:headEnd/>
              <a:tailEnd/>
            </a:ln>
          </p:spPr>
          <p:txBody>
            <a:bodyPr wrap="none" anchor="ct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4584" name="AutoShape 34"/>
            <p:cNvSpPr>
              <a:spLocks noChangeArrowheads="1"/>
            </p:cNvSpPr>
            <p:nvPr/>
          </p:nvSpPr>
          <p:spPr bwMode="auto">
            <a:xfrm flipH="1" flipV="1">
              <a:off x="3833" y="1616"/>
              <a:ext cx="454" cy="90"/>
            </a:xfrm>
            <a:prstGeom prst="rightArrow">
              <a:avLst>
                <a:gd name="adj1" fmla="val 50000"/>
                <a:gd name="adj2" fmla="val 126111"/>
              </a:avLst>
            </a:prstGeom>
            <a:solidFill>
              <a:schemeClr val="tx2"/>
            </a:solidFill>
            <a:ln w="9525">
              <a:solidFill>
                <a:schemeClr val="tx2"/>
              </a:solidFill>
              <a:miter lim="800000"/>
              <a:headEnd/>
              <a:tailEnd/>
            </a:ln>
          </p:spPr>
          <p:txBody>
            <a:bodyPr wrap="none" anchor="ct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sp>
        <p:nvSpPr>
          <p:cNvPr id="24580" name="Rectangle 35"/>
          <p:cNvSpPr>
            <a:spLocks noChangeArrowheads="1"/>
          </p:cNvSpPr>
          <p:nvPr/>
        </p:nvSpPr>
        <p:spPr bwMode="auto">
          <a:xfrm>
            <a:off x="1703388" y="188913"/>
            <a:ext cx="8964612" cy="3744912"/>
          </a:xfrm>
          <a:prstGeom prst="rect">
            <a:avLst/>
          </a:prstGeom>
          <a:noFill/>
          <a:ln w="57150" cmpd="thinThick">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68996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703389" y="620714"/>
            <a:ext cx="7921625" cy="1123949"/>
            <a:chOff x="0" y="0"/>
            <a:chExt cx="4990" cy="708"/>
          </a:xfrm>
        </p:grpSpPr>
        <p:sp>
          <p:nvSpPr>
            <p:cNvPr id="25656" name="Text Box 3"/>
            <p:cNvSpPr txBox="1">
              <a:spLocks noChangeArrowheads="1"/>
            </p:cNvSpPr>
            <p:nvPr/>
          </p:nvSpPr>
          <p:spPr bwMode="auto">
            <a:xfrm>
              <a:off x="0" y="45"/>
              <a:ext cx="4899"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400">
                  <a:solidFill>
                    <a:srgbClr val="000099"/>
                  </a:solidFill>
                  <a:ea typeface="黑体" panose="02010609060101010101" pitchFamily="49" charset="-122"/>
                </a:rPr>
                <a:t>    观察下列数据表，思考：</a:t>
              </a:r>
              <a:r>
                <a:rPr lang="zh-CN" altLang="en-US" sz="2400">
                  <a:solidFill>
                    <a:srgbClr val="800080"/>
                  </a:solidFill>
                  <a:ea typeface="黑体" panose="02010609060101010101" pitchFamily="49" charset="-122"/>
                </a:rPr>
                <a:t>反应</a:t>
              </a:r>
            </a:p>
            <a:p>
              <a:pPr eaLnBrk="1" hangingPunct="1">
                <a:lnSpc>
                  <a:spcPct val="130000"/>
                </a:lnSpc>
              </a:pPr>
              <a:r>
                <a:rPr lang="zh-CN" altLang="en-US" sz="2400">
                  <a:solidFill>
                    <a:srgbClr val="800080"/>
                  </a:solidFill>
                  <a:ea typeface="黑体" panose="02010609060101010101" pitchFamily="49" charset="-122"/>
                </a:rPr>
                <a:t>进行到什么时候</a:t>
              </a:r>
              <a:r>
                <a:rPr lang="zh-CN" altLang="en-US" sz="2400">
                  <a:solidFill>
                    <a:srgbClr val="800080"/>
                  </a:solidFill>
                  <a:latin typeface="Arial" panose="020B0604020202020204" pitchFamily="34" charset="0"/>
                  <a:ea typeface="黑体" panose="02010609060101010101" pitchFamily="49" charset="-122"/>
                </a:rPr>
                <a:t>“</a:t>
              </a:r>
              <a:r>
                <a:rPr lang="zh-CN" altLang="en-US" sz="2400">
                  <a:solidFill>
                    <a:srgbClr val="800080"/>
                  </a:solidFill>
                  <a:ea typeface="黑体" panose="02010609060101010101" pitchFamily="49" charset="-122"/>
                </a:rPr>
                <a:t>停止</a:t>
              </a:r>
              <a:r>
                <a:rPr lang="zh-CN" altLang="en-US" sz="2400">
                  <a:solidFill>
                    <a:srgbClr val="800080"/>
                  </a:solidFill>
                  <a:latin typeface="Arial" panose="020B0604020202020204" pitchFamily="34" charset="0"/>
                  <a:ea typeface="黑体" panose="02010609060101010101" pitchFamily="49" charset="-122"/>
                </a:rPr>
                <a:t>”</a:t>
              </a:r>
              <a:r>
                <a:rPr lang="zh-CN" altLang="en-US" sz="2400">
                  <a:solidFill>
                    <a:srgbClr val="800080"/>
                  </a:solidFill>
                  <a:ea typeface="黑体" panose="02010609060101010101" pitchFamily="49" charset="-122"/>
                </a:rPr>
                <a:t>了？说明你的理由。</a:t>
              </a:r>
            </a:p>
          </p:txBody>
        </p:sp>
        <p:grpSp>
          <p:nvGrpSpPr>
            <p:cNvPr id="25657" name="Group 4"/>
            <p:cNvGrpSpPr>
              <a:grpSpLocks/>
            </p:cNvGrpSpPr>
            <p:nvPr/>
          </p:nvGrpSpPr>
          <p:grpSpPr bwMode="auto">
            <a:xfrm>
              <a:off x="2880" y="0"/>
              <a:ext cx="2110" cy="503"/>
              <a:chOff x="0" y="0"/>
              <a:chExt cx="2110" cy="503"/>
            </a:xfrm>
          </p:grpSpPr>
          <p:sp>
            <p:nvSpPr>
              <p:cNvPr id="25658" name="Text Box 5"/>
              <p:cNvSpPr txBox="1">
                <a:spLocks noChangeArrowheads="1"/>
              </p:cNvSpPr>
              <p:nvPr/>
            </p:nvSpPr>
            <p:spPr bwMode="auto">
              <a:xfrm>
                <a:off x="0" y="45"/>
                <a:ext cx="211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400" dirty="0">
                    <a:solidFill>
                      <a:srgbClr val="800080"/>
                    </a:solidFill>
                    <a:ea typeface="黑体" panose="02010609060101010101" pitchFamily="49" charset="-122"/>
                  </a:rPr>
                  <a:t> </a:t>
                </a:r>
                <a:r>
                  <a:rPr lang="en-US" altLang="zh-CN" sz="2400" dirty="0">
                    <a:solidFill>
                      <a:srgbClr val="800080"/>
                    </a:solidFill>
                    <a:ea typeface="黑体" panose="02010609060101010101" pitchFamily="49" charset="-122"/>
                  </a:rPr>
                  <a:t>2SO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       2SO</a:t>
                </a:r>
                <a:r>
                  <a:rPr lang="en-US" altLang="zh-CN" sz="2400" baseline="-25000" dirty="0">
                    <a:solidFill>
                      <a:srgbClr val="800080"/>
                    </a:solidFill>
                    <a:ea typeface="黑体" panose="02010609060101010101" pitchFamily="49" charset="-122"/>
                  </a:rPr>
                  <a:t>3</a:t>
                </a:r>
                <a:endParaRPr lang="en-US" altLang="zh-CN" sz="2400" dirty="0">
                  <a:solidFill>
                    <a:srgbClr val="800080"/>
                  </a:solidFill>
                  <a:ea typeface="黑体" panose="02010609060101010101" pitchFamily="49" charset="-122"/>
                </a:endParaRPr>
              </a:p>
            </p:txBody>
          </p:sp>
          <p:grpSp>
            <p:nvGrpSpPr>
              <p:cNvPr id="25659" name="Group 6"/>
              <p:cNvGrpSpPr>
                <a:grpSpLocks/>
              </p:cNvGrpSpPr>
              <p:nvPr/>
            </p:nvGrpSpPr>
            <p:grpSpPr bwMode="auto">
              <a:xfrm>
                <a:off x="998" y="0"/>
                <a:ext cx="551" cy="503"/>
                <a:chOff x="0" y="0"/>
                <a:chExt cx="551" cy="503"/>
              </a:xfrm>
            </p:grpSpPr>
            <p:grpSp>
              <p:nvGrpSpPr>
                <p:cNvPr id="25660" name="Group 7"/>
                <p:cNvGrpSpPr>
                  <a:grpSpLocks/>
                </p:cNvGrpSpPr>
                <p:nvPr/>
              </p:nvGrpSpPr>
              <p:grpSpPr bwMode="auto">
                <a:xfrm>
                  <a:off x="0" y="181"/>
                  <a:ext cx="544" cy="136"/>
                  <a:chOff x="0" y="0"/>
                  <a:chExt cx="544" cy="136"/>
                </a:xfrm>
              </p:grpSpPr>
              <p:sp>
                <p:nvSpPr>
                  <p:cNvPr id="25663" name="Line 8"/>
                  <p:cNvSpPr>
                    <a:spLocks noChangeShapeType="1"/>
                  </p:cNvSpPr>
                  <p:nvPr/>
                </p:nvSpPr>
                <p:spPr bwMode="auto">
                  <a:xfrm>
                    <a:off x="0" y="45"/>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4" name="Line 9"/>
                  <p:cNvSpPr>
                    <a:spLocks noChangeShapeType="1"/>
                  </p:cNvSpPr>
                  <p:nvPr/>
                </p:nvSpPr>
                <p:spPr bwMode="auto">
                  <a:xfrm flipH="1" flipV="1">
                    <a:off x="453" y="0"/>
                    <a:ext cx="91"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5" name="Line 10"/>
                  <p:cNvSpPr>
                    <a:spLocks noChangeShapeType="1"/>
                  </p:cNvSpPr>
                  <p:nvPr/>
                </p:nvSpPr>
                <p:spPr bwMode="auto">
                  <a:xfrm>
                    <a:off x="0" y="91"/>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6" name="Line 11"/>
                  <p:cNvSpPr>
                    <a:spLocks noChangeShapeType="1"/>
                  </p:cNvSpPr>
                  <p:nvPr/>
                </p:nvSpPr>
                <p:spPr bwMode="auto">
                  <a:xfrm>
                    <a:off x="0" y="91"/>
                    <a:ext cx="13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61" name="Text Box 12"/>
                <p:cNvSpPr txBox="1">
                  <a:spLocks noChangeArrowheads="1"/>
                </p:cNvSpPr>
                <p:nvPr/>
              </p:nvSpPr>
              <p:spPr bwMode="auto">
                <a:xfrm>
                  <a:off x="182" y="272"/>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25662" name="Text Box 13"/>
                <p:cNvSpPr txBox="1">
                  <a:spLocks noChangeArrowheads="1"/>
                </p:cNvSpPr>
                <p:nvPr/>
              </p:nvSpPr>
              <p:spPr bwMode="auto">
                <a:xfrm>
                  <a:off x="0" y="0"/>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dirty="0">
                      <a:solidFill>
                        <a:srgbClr val="000099"/>
                      </a:solidFill>
                    </a:rPr>
                    <a:t>催化剂</a:t>
                  </a:r>
                </a:p>
              </p:txBody>
            </p:sp>
          </p:grpSp>
        </p:grpSp>
      </p:grpSp>
      <p:graphicFrame>
        <p:nvGraphicFramePr>
          <p:cNvPr id="10254" name="Group 14"/>
          <p:cNvGraphicFramePr>
            <a:graphicFrameLocks noGrp="1"/>
          </p:cNvGraphicFramePr>
          <p:nvPr/>
        </p:nvGraphicFramePr>
        <p:xfrm>
          <a:off x="1919289" y="1989138"/>
          <a:ext cx="7921625" cy="3518218"/>
        </p:xfrm>
        <a:graphic>
          <a:graphicData uri="http://schemas.openxmlformats.org/drawingml/2006/table">
            <a:tbl>
              <a:tblPr/>
              <a:tblGrid>
                <a:gridCol w="1584325">
                  <a:extLst>
                    <a:ext uri="{9D8B030D-6E8A-4147-A177-3AD203B41FA5}">
                      <a16:colId xmlns:a16="http://schemas.microsoft.com/office/drawing/2014/main" val="4247331074"/>
                    </a:ext>
                  </a:extLst>
                </a:gridCol>
                <a:gridCol w="720725">
                  <a:extLst>
                    <a:ext uri="{9D8B030D-6E8A-4147-A177-3AD203B41FA5}">
                      <a16:colId xmlns:a16="http://schemas.microsoft.com/office/drawing/2014/main" val="2333309831"/>
                    </a:ext>
                  </a:extLst>
                </a:gridCol>
                <a:gridCol w="792162">
                  <a:extLst>
                    <a:ext uri="{9D8B030D-6E8A-4147-A177-3AD203B41FA5}">
                      <a16:colId xmlns:a16="http://schemas.microsoft.com/office/drawing/2014/main" val="3611437357"/>
                    </a:ext>
                  </a:extLst>
                </a:gridCol>
                <a:gridCol w="792163">
                  <a:extLst>
                    <a:ext uri="{9D8B030D-6E8A-4147-A177-3AD203B41FA5}">
                      <a16:colId xmlns:a16="http://schemas.microsoft.com/office/drawing/2014/main" val="1917044554"/>
                    </a:ext>
                  </a:extLst>
                </a:gridCol>
                <a:gridCol w="935037">
                  <a:extLst>
                    <a:ext uri="{9D8B030D-6E8A-4147-A177-3AD203B41FA5}">
                      <a16:colId xmlns:a16="http://schemas.microsoft.com/office/drawing/2014/main" val="2632771208"/>
                    </a:ext>
                  </a:extLst>
                </a:gridCol>
                <a:gridCol w="720725">
                  <a:extLst>
                    <a:ext uri="{9D8B030D-6E8A-4147-A177-3AD203B41FA5}">
                      <a16:colId xmlns:a16="http://schemas.microsoft.com/office/drawing/2014/main" val="1287045752"/>
                    </a:ext>
                  </a:extLst>
                </a:gridCol>
                <a:gridCol w="792163">
                  <a:extLst>
                    <a:ext uri="{9D8B030D-6E8A-4147-A177-3AD203B41FA5}">
                      <a16:colId xmlns:a16="http://schemas.microsoft.com/office/drawing/2014/main" val="2618685607"/>
                    </a:ext>
                  </a:extLst>
                </a:gridCol>
                <a:gridCol w="792162">
                  <a:extLst>
                    <a:ext uri="{9D8B030D-6E8A-4147-A177-3AD203B41FA5}">
                      <a16:colId xmlns:a16="http://schemas.microsoft.com/office/drawing/2014/main" val="881534065"/>
                    </a:ext>
                  </a:extLst>
                </a:gridCol>
                <a:gridCol w="792163">
                  <a:extLst>
                    <a:ext uri="{9D8B030D-6E8A-4147-A177-3AD203B41FA5}">
                      <a16:colId xmlns:a16="http://schemas.microsoft.com/office/drawing/2014/main" val="178358251"/>
                    </a:ext>
                  </a:extLst>
                </a:gridCol>
              </a:tblGrid>
              <a:tr h="1249363">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时间</a:t>
                      </a:r>
                    </a:p>
                    <a:p>
                      <a:pPr marL="0" marR="0" lvl="0" indent="0" algn="l" defTabSz="914400" rtl="0" eaLnBrk="1" fontAlgn="base" latinLnBrk="0" hangingPunct="1">
                        <a:lnSpc>
                          <a:spcPct val="8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min)</a:t>
                      </a:r>
                    </a:p>
                    <a:p>
                      <a:pPr marL="0" marR="0" lvl="0" indent="0" algn="l" defTabSz="914400" rtl="0" eaLnBrk="1" fontAlgn="base" latinLnBrk="0" hangingPunct="1">
                        <a:lnSpc>
                          <a:spcPct val="8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物质的量</a:t>
                      </a:r>
                    </a:p>
                    <a:p>
                      <a:pPr marL="0" marR="0" lvl="0" indent="0" algn="l" defTabSz="914400" rtl="0" eaLnBrk="1" fontAlgn="base" latinLnBrk="0" hangingPunct="1">
                        <a:lnSpc>
                          <a:spcPct val="8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浓度</a:t>
                      </a:r>
                      <a:r>
                        <a:rPr kumimoji="0" lang="en-US" altLang="zh-CN" sz="20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(mol/L)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70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9117989"/>
                  </a:ext>
                </a:extLst>
              </a:tr>
              <a:tr h="757238">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SO</a:t>
                      </a:r>
                      <a:r>
                        <a:rPr kumimoji="0" lang="en-US" altLang="zh-CN" sz="2800" b="0" i="0" u="none" strike="noStrike" cap="none" normalizeH="0" baseline="-25000" smtClean="0">
                          <a:ln>
                            <a:noFill/>
                          </a:ln>
                          <a:solidFill>
                            <a:schemeClr val="tx1"/>
                          </a:solidFill>
                          <a:effectLst/>
                          <a:latin typeface="Comic Sans MS" panose="030F0702030302020204" pitchFamily="66" charset="0"/>
                          <a:ea typeface="宋体" panose="02010600030101010101" pitchFamily="2" charset="-122"/>
                        </a:rPr>
                        <a:t>2</a:t>
                      </a:r>
                      <a:endPar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85590297"/>
                  </a:ext>
                </a:extLst>
              </a:tr>
              <a:tr h="755650">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O</a:t>
                      </a:r>
                      <a:r>
                        <a:rPr kumimoji="0" lang="en-US" altLang="zh-CN" sz="2800" b="0" i="0" u="none" strike="noStrike" cap="none" normalizeH="0" baseline="-25000" smtClean="0">
                          <a:ln>
                            <a:noFill/>
                          </a:ln>
                          <a:solidFill>
                            <a:schemeClr val="tx1"/>
                          </a:solidFill>
                          <a:effectLst/>
                          <a:latin typeface="Comic Sans MS" panose="030F0702030302020204" pitchFamily="66" charset="0"/>
                          <a:ea typeface="宋体" panose="02010600030101010101" pitchFamily="2" charset="-122"/>
                        </a:rPr>
                        <a:t>2</a:t>
                      </a:r>
                      <a:endPar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0.5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1862440"/>
                  </a:ext>
                </a:extLst>
              </a:tr>
              <a:tr h="755650">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SO</a:t>
                      </a:r>
                      <a:r>
                        <a:rPr kumimoji="0" lang="en-US" altLang="zh-CN" sz="2800" b="0" i="0" u="none" strike="noStrike" cap="none" normalizeH="0" baseline="-25000" smtClean="0">
                          <a:ln>
                            <a:noFill/>
                          </a:ln>
                          <a:solidFill>
                            <a:schemeClr val="tx1"/>
                          </a:solidFill>
                          <a:effectLst/>
                          <a:latin typeface="Comic Sans MS" panose="030F0702030302020204" pitchFamily="66" charset="0"/>
                          <a:ea typeface="宋体" panose="02010600030101010101" pitchFamily="2" charset="-122"/>
                        </a:rPr>
                        <a:t>3</a:t>
                      </a:r>
                      <a:endPar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6.5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omic Sans MS" panose="030F0702030302020204" pitchFamily="66" charset="0"/>
                          <a:ea typeface="宋体" panose="02010600030101010101" pitchFamily="2" charset="-122"/>
                        </a:defRPr>
                      </a:lvl1pPr>
                      <a:lvl2pPr marL="742950" indent="-285750" eaLnBrk="0" hangingPunct="0">
                        <a:spcBef>
                          <a:spcPct val="20000"/>
                        </a:spcBef>
                        <a:defRPr sz="2400">
                          <a:solidFill>
                            <a:schemeClr val="tx1"/>
                          </a:solidFill>
                          <a:latin typeface="Comic Sans MS" panose="030F0702030302020204" pitchFamily="66" charset="0"/>
                          <a:ea typeface="宋体" panose="02010600030101010101" pitchFamily="2" charset="-122"/>
                        </a:defRPr>
                      </a:lvl2pPr>
                      <a:lvl3pPr marL="1143000" indent="-228600" eaLnBrk="0" hangingPunct="0">
                        <a:spcBef>
                          <a:spcPct val="20000"/>
                        </a:spcBef>
                        <a:defRPr sz="2000">
                          <a:solidFill>
                            <a:schemeClr val="tx1"/>
                          </a:solidFill>
                          <a:latin typeface="Comic Sans MS" panose="030F0702030302020204" pitchFamily="66" charset="0"/>
                          <a:ea typeface="宋体" panose="02010600030101010101" pitchFamily="2" charset="-122"/>
                        </a:defRPr>
                      </a:lvl3pPr>
                      <a:lvl4pPr marL="16002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6457845"/>
                  </a:ext>
                </a:extLst>
              </a:tr>
            </a:tbl>
          </a:graphicData>
        </a:graphic>
      </p:graphicFrame>
      <p:sp>
        <p:nvSpPr>
          <p:cNvPr id="25655" name="Line 66"/>
          <p:cNvSpPr>
            <a:spLocks noChangeShapeType="1"/>
          </p:cNvSpPr>
          <p:nvPr/>
        </p:nvSpPr>
        <p:spPr bwMode="auto">
          <a:xfrm flipH="1" flipV="1">
            <a:off x="1919289" y="1989138"/>
            <a:ext cx="1584325" cy="1223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082903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123" r="22478"/>
          <a:stretch/>
        </p:blipFill>
        <p:spPr bwMode="auto">
          <a:xfrm>
            <a:off x="1916247" y="537369"/>
            <a:ext cx="344859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4"/>
          <p:cNvGraphicFramePr>
            <a:graphicFrameLocks noChangeAspect="1"/>
          </p:cNvGraphicFramePr>
          <p:nvPr>
            <p:extLst>
              <p:ext uri="{D42A27DB-BD31-4B8C-83A1-F6EECF244321}">
                <p14:modId xmlns:p14="http://schemas.microsoft.com/office/powerpoint/2010/main" val="2040604977"/>
              </p:ext>
            </p:extLst>
          </p:nvPr>
        </p:nvGraphicFramePr>
        <p:xfrm>
          <a:off x="1857375" y="1585913"/>
          <a:ext cx="6943725" cy="4114800"/>
        </p:xfrm>
        <a:graphic>
          <a:graphicData uri="http://schemas.openxmlformats.org/presentationml/2006/ole">
            <mc:AlternateContent xmlns:mc="http://schemas.openxmlformats.org/markup-compatibility/2006">
              <mc:Choice xmlns:v="urn:schemas-microsoft-com:vml" Requires="v">
                <p:oleObj spid="_x0000_s10274" name="Document" r:id="rId4" imgW="7021332" imgH="4164011" progId="Word.Document.8">
                  <p:embed/>
                </p:oleObj>
              </mc:Choice>
              <mc:Fallback>
                <p:oleObj name="Document" r:id="rId4" imgW="7021332" imgH="4164011" progId="Word.Document.8">
                  <p:embed/>
                  <p:pic>
                    <p:nvPicPr>
                      <p:cNvPr id="2050" name="Object 4"/>
                      <p:cNvPicPr>
                        <a:picLocks noChangeAspect="1" noChangeArrowheads="1"/>
                      </p:cNvPicPr>
                      <p:nvPr/>
                    </p:nvPicPr>
                    <p:blipFill>
                      <a:blip r:embed="rId5"/>
                      <a:srcRect/>
                      <a:stretch>
                        <a:fillRect/>
                      </a:stretch>
                    </p:blipFill>
                    <p:spPr bwMode="auto">
                      <a:xfrm>
                        <a:off x="1857375" y="1585913"/>
                        <a:ext cx="6943725"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Rectangle 5"/>
          <p:cNvSpPr>
            <a:spLocks noChangeArrowheads="1"/>
          </p:cNvSpPr>
          <p:nvPr/>
        </p:nvSpPr>
        <p:spPr bwMode="auto">
          <a:xfrm>
            <a:off x="3684996" y="3135358"/>
            <a:ext cx="88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最大 </a:t>
            </a:r>
          </a:p>
        </p:txBody>
      </p:sp>
      <p:sp>
        <p:nvSpPr>
          <p:cNvPr id="33798" name="Rectangle 6"/>
          <p:cNvSpPr>
            <a:spLocks noChangeArrowheads="1"/>
          </p:cNvSpPr>
          <p:nvPr/>
        </p:nvSpPr>
        <p:spPr bwMode="auto">
          <a:xfrm>
            <a:off x="6464708" y="3133771"/>
            <a:ext cx="88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最大 </a:t>
            </a:r>
          </a:p>
        </p:txBody>
      </p:sp>
      <p:sp>
        <p:nvSpPr>
          <p:cNvPr id="33799" name="Rectangle 7"/>
          <p:cNvSpPr>
            <a:spLocks noChangeArrowheads="1"/>
          </p:cNvSpPr>
          <p:nvPr/>
        </p:nvSpPr>
        <p:spPr bwMode="auto">
          <a:xfrm>
            <a:off x="3689758" y="3654471"/>
            <a:ext cx="88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为零 </a:t>
            </a:r>
          </a:p>
        </p:txBody>
      </p:sp>
      <p:sp>
        <p:nvSpPr>
          <p:cNvPr id="33800" name="Rectangle 8"/>
          <p:cNvSpPr>
            <a:spLocks noChangeArrowheads="1"/>
          </p:cNvSpPr>
          <p:nvPr/>
        </p:nvSpPr>
        <p:spPr bwMode="auto">
          <a:xfrm>
            <a:off x="6259921" y="3632246"/>
            <a:ext cx="88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为零 </a:t>
            </a:r>
          </a:p>
        </p:txBody>
      </p:sp>
      <p:sp>
        <p:nvSpPr>
          <p:cNvPr id="33801" name="Rectangle 9"/>
          <p:cNvSpPr>
            <a:spLocks noChangeArrowheads="1"/>
          </p:cNvSpPr>
          <p:nvPr/>
        </p:nvSpPr>
        <p:spPr bwMode="auto">
          <a:xfrm>
            <a:off x="3656420" y="464030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逐渐减小 </a:t>
            </a:r>
          </a:p>
        </p:txBody>
      </p:sp>
      <p:sp>
        <p:nvSpPr>
          <p:cNvPr id="33802" name="Rectangle 10"/>
          <p:cNvSpPr>
            <a:spLocks noChangeArrowheads="1"/>
          </p:cNvSpPr>
          <p:nvPr/>
        </p:nvSpPr>
        <p:spPr bwMode="auto">
          <a:xfrm>
            <a:off x="6969534" y="4640308"/>
            <a:ext cx="149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逐渐减小 </a:t>
            </a:r>
          </a:p>
        </p:txBody>
      </p:sp>
      <p:sp>
        <p:nvSpPr>
          <p:cNvPr id="33803" name="Rectangle 11"/>
          <p:cNvSpPr>
            <a:spLocks noChangeArrowheads="1"/>
          </p:cNvSpPr>
          <p:nvPr/>
        </p:nvSpPr>
        <p:spPr bwMode="auto">
          <a:xfrm>
            <a:off x="3640545" y="5154014"/>
            <a:ext cx="1507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逐渐</a:t>
            </a:r>
            <a:r>
              <a:rPr lang="zh-CN" altLang="en-US" sz="2400" dirty="0" smtClean="0">
                <a:solidFill>
                  <a:srgbClr val="FF0000"/>
                </a:solidFill>
                <a:latin typeface="Arial" panose="020B0604020202020204" pitchFamily="34" charset="0"/>
              </a:rPr>
              <a:t>增</a:t>
            </a:r>
            <a:r>
              <a:rPr lang="zh-CN" altLang="en-US" sz="2400" dirty="0">
                <a:solidFill>
                  <a:srgbClr val="FF0000"/>
                </a:solidFill>
                <a:latin typeface="Arial" panose="020B0604020202020204" pitchFamily="34" charset="0"/>
              </a:rPr>
              <a:t>大</a:t>
            </a:r>
            <a:r>
              <a:rPr lang="zh-CN" altLang="en-US" sz="2400" dirty="0" smtClean="0">
                <a:solidFill>
                  <a:srgbClr val="FF0000"/>
                </a:solidFill>
                <a:latin typeface="Arial" panose="020B0604020202020204" pitchFamily="34" charset="0"/>
              </a:rPr>
              <a:t> </a:t>
            </a:r>
            <a:endParaRPr lang="zh-CN" altLang="en-US" sz="2400" dirty="0">
              <a:solidFill>
                <a:srgbClr val="FF0000"/>
              </a:solidFill>
              <a:latin typeface="Arial" panose="020B0604020202020204" pitchFamily="34" charset="0"/>
            </a:endParaRPr>
          </a:p>
        </p:txBody>
      </p:sp>
      <p:sp>
        <p:nvSpPr>
          <p:cNvPr id="33804" name="Rectangle 12"/>
          <p:cNvSpPr>
            <a:spLocks noChangeArrowheads="1"/>
          </p:cNvSpPr>
          <p:nvPr/>
        </p:nvSpPr>
        <p:spPr bwMode="auto">
          <a:xfrm>
            <a:off x="6969534" y="5145133"/>
            <a:ext cx="149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逐渐增大 </a:t>
            </a:r>
          </a:p>
        </p:txBody>
      </p:sp>
    </p:spTree>
    <p:extLst>
      <p:ext uri="{BB962C8B-B14F-4D97-AF65-F5344CB8AC3E}">
        <p14:creationId xmlns:p14="http://schemas.microsoft.com/office/powerpoint/2010/main" val="3911227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arn(inVertical)">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barn(inVertical)">
                                      <p:cBhvr>
                                        <p:cTn id="12" dur="500"/>
                                        <p:tgtEl>
                                          <p:spTgt spid="337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barn(inVertical)">
                                      <p:cBhvr>
                                        <p:cTn id="17" dur="500"/>
                                        <p:tgtEl>
                                          <p:spTgt spid="3379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barn(inVertical)">
                                      <p:cBhvr>
                                        <p:cTn id="22" dur="500"/>
                                        <p:tgtEl>
                                          <p:spTgt spid="3380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3801"/>
                                        </p:tgtEl>
                                        <p:attrNameLst>
                                          <p:attrName>style.visibility</p:attrName>
                                        </p:attrNameLst>
                                      </p:cBhvr>
                                      <p:to>
                                        <p:strVal val="visible"/>
                                      </p:to>
                                    </p:set>
                                    <p:animEffect transition="in" filter="barn(inVertical)">
                                      <p:cBhvr>
                                        <p:cTn id="27" dur="500"/>
                                        <p:tgtEl>
                                          <p:spTgt spid="3380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802"/>
                                        </p:tgtEl>
                                        <p:attrNameLst>
                                          <p:attrName>style.visibility</p:attrName>
                                        </p:attrNameLst>
                                      </p:cBhvr>
                                      <p:to>
                                        <p:strVal val="visible"/>
                                      </p:to>
                                    </p:set>
                                    <p:animEffect transition="in" filter="barn(inVertical)">
                                      <p:cBhvr>
                                        <p:cTn id="32" dur="500"/>
                                        <p:tgtEl>
                                          <p:spTgt spid="3380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3803"/>
                                        </p:tgtEl>
                                        <p:attrNameLst>
                                          <p:attrName>style.visibility</p:attrName>
                                        </p:attrNameLst>
                                      </p:cBhvr>
                                      <p:to>
                                        <p:strVal val="visible"/>
                                      </p:to>
                                    </p:set>
                                    <p:animEffect transition="in" filter="barn(inVertical)">
                                      <p:cBhvr>
                                        <p:cTn id="37" dur="500"/>
                                        <p:tgtEl>
                                          <p:spTgt spid="3380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3804"/>
                                        </p:tgtEl>
                                        <p:attrNameLst>
                                          <p:attrName>style.visibility</p:attrName>
                                        </p:attrNameLst>
                                      </p:cBhvr>
                                      <p:to>
                                        <p:strVal val="visible"/>
                                      </p:to>
                                    </p:set>
                                    <p:animEffect transition="in" filter="barn(inVertical)">
                                      <p:cBhvr>
                                        <p:cTn id="42" dur="500"/>
                                        <p:tgtEl>
                                          <p:spTgt spid="33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p:bldP spid="33799" grpId="0"/>
      <p:bldP spid="33800" grpId="0"/>
      <p:bldP spid="33801" grpId="0"/>
      <p:bldP spid="33802" grpId="0"/>
      <p:bldP spid="33803" grpId="0"/>
      <p:bldP spid="3380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495551" y="1196975"/>
          <a:ext cx="7502525" cy="2590800"/>
        </p:xfrm>
        <a:graphic>
          <a:graphicData uri="http://schemas.openxmlformats.org/presentationml/2006/ole">
            <mc:AlternateContent xmlns:mc="http://schemas.openxmlformats.org/markup-compatibility/2006">
              <mc:Choice xmlns:v="urn:schemas-microsoft-com:vml" Requires="v">
                <p:oleObj spid="_x0000_s11298" r:id="rId3" imgW="7502760" imgH="2590920" progId="Word.Document.8">
                  <p:embed/>
                </p:oleObj>
              </mc:Choice>
              <mc:Fallback>
                <p:oleObj r:id="rId3" imgW="7502760" imgH="2590920" progId="Word.Document.8">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196975"/>
                        <a:ext cx="7502525"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19" name="Rectangle 3"/>
          <p:cNvSpPr>
            <a:spLocks noChangeArrowheads="1"/>
          </p:cNvSpPr>
          <p:nvPr/>
        </p:nvSpPr>
        <p:spPr bwMode="auto">
          <a:xfrm>
            <a:off x="7918451" y="1246188"/>
            <a:ext cx="88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相等 </a:t>
            </a:r>
          </a:p>
        </p:txBody>
      </p:sp>
      <p:sp>
        <p:nvSpPr>
          <p:cNvPr id="34820" name="Rectangle 4"/>
          <p:cNvSpPr>
            <a:spLocks noChangeArrowheads="1"/>
          </p:cNvSpPr>
          <p:nvPr/>
        </p:nvSpPr>
        <p:spPr bwMode="auto">
          <a:xfrm>
            <a:off x="4029007" y="1703388"/>
            <a:ext cx="149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不再变化 </a:t>
            </a:r>
          </a:p>
        </p:txBody>
      </p:sp>
      <p:sp>
        <p:nvSpPr>
          <p:cNvPr id="34821" name="Rectangle 5"/>
          <p:cNvSpPr>
            <a:spLocks noChangeArrowheads="1"/>
          </p:cNvSpPr>
          <p:nvPr/>
        </p:nvSpPr>
        <p:spPr bwMode="auto">
          <a:xfrm>
            <a:off x="7798352" y="170338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dirty="0">
                <a:solidFill>
                  <a:srgbClr val="FF0000"/>
                </a:solidFill>
                <a:latin typeface="Arial" panose="020B0604020202020204" pitchFamily="34" charset="0"/>
              </a:rPr>
              <a:t>不再变化 </a:t>
            </a:r>
          </a:p>
        </p:txBody>
      </p:sp>
      <p:pic>
        <p:nvPicPr>
          <p:cNvPr id="3078" name="Picture 6" descr="151.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5326062" y="4077072"/>
            <a:ext cx="2592388"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793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arn(inVertical)">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barn(inVertical)">
                                      <p:cBhvr>
                                        <p:cTn id="12" dur="500"/>
                                        <p:tgtEl>
                                          <p:spTgt spid="348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821"/>
                                        </p:tgtEl>
                                        <p:attrNameLst>
                                          <p:attrName>style.visibility</p:attrName>
                                        </p:attrNameLst>
                                      </p:cBhvr>
                                      <p:to>
                                        <p:strVal val="visible"/>
                                      </p:to>
                                    </p:set>
                                    <p:animEffect transition="in" filter="barn(inVertical)">
                                      <p:cBhvr>
                                        <p:cTn id="17" dur="500"/>
                                        <p:tgtEl>
                                          <p:spTgt spid="348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barn(inVertical)">
                                      <p:cBhvr>
                                        <p:cTn id="2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34820" grpId="0"/>
      <p:bldP spid="348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743767" y="1587319"/>
            <a:ext cx="1999433" cy="523220"/>
          </a:xfrm>
          <a:prstGeom prst="rect">
            <a:avLst/>
          </a:prstGeom>
          <a:noFill/>
          <a:ln w="9525">
            <a:noFill/>
            <a:miter lim="800000"/>
            <a:headEnd/>
            <a:tailEnd/>
          </a:ln>
          <a:effectLst/>
        </p:spPr>
        <p:txBody>
          <a:bodyPr wrap="square">
            <a:spAutoFit/>
          </a:bodyPr>
          <a:lstStyle/>
          <a:p>
            <a:pPr>
              <a:defRPr/>
            </a:pPr>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定义 ：</a:t>
            </a:r>
            <a:endParaRPr lang="zh-CN" altLang="en-US" sz="2800" dirty="0">
              <a:latin typeface="宋体" panose="02010600030101010101" pitchFamily="2" charset="-122"/>
              <a:ea typeface="宋体" panose="02010600030101010101" pitchFamily="2" charset="-122"/>
            </a:endParaRPr>
          </a:p>
        </p:txBody>
      </p:sp>
      <p:sp>
        <p:nvSpPr>
          <p:cNvPr id="3" name="文本框 1"/>
          <p:cNvSpPr txBox="1">
            <a:spLocks noChangeArrowheads="1"/>
          </p:cNvSpPr>
          <p:nvPr/>
        </p:nvSpPr>
        <p:spPr bwMode="auto">
          <a:xfrm>
            <a:off x="405085" y="431006"/>
            <a:ext cx="52511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latin typeface="宋体" panose="02010600030101010101" pitchFamily="2" charset="-122"/>
              </a:rPr>
              <a:t>（二）化学平衡状态</a:t>
            </a:r>
            <a:endParaRPr lang="zh-CN" altLang="en-US" sz="3200" b="1" dirty="0">
              <a:latin typeface="宋体" panose="02010600030101010101" pitchFamily="2" charset="-122"/>
            </a:endParaRPr>
          </a:p>
        </p:txBody>
      </p:sp>
      <p:sp>
        <p:nvSpPr>
          <p:cNvPr id="4" name="矩形 3"/>
          <p:cNvSpPr/>
          <p:nvPr/>
        </p:nvSpPr>
        <p:spPr>
          <a:xfrm>
            <a:off x="1129843" y="3128737"/>
            <a:ext cx="10283686" cy="1815882"/>
          </a:xfrm>
          <a:prstGeom prst="rect">
            <a:avLst/>
          </a:prstGeom>
        </p:spPr>
        <p:txBody>
          <a:bodyPr wrap="square">
            <a:spAutoFit/>
          </a:bodyPr>
          <a:lstStyle/>
          <a:p>
            <a:pPr>
              <a:lnSpc>
                <a:spcPct val="200000"/>
              </a:lnSpc>
            </a:pP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 在</a:t>
            </a:r>
            <a:r>
              <a:rPr lang="zh-CN" altLang="en-US" sz="28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一定条件</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下的</a:t>
            </a:r>
            <a:r>
              <a:rPr lang="zh-CN" altLang="en-US" sz="28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可逆反应</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里，正反应速率和逆反应</a:t>
            </a:r>
            <a:r>
              <a:rPr lang="zh-CN" altLang="en-US" sz="28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速率相等</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，反应混合物中各组分的浓度</a:t>
            </a:r>
            <a:r>
              <a:rPr lang="zh-CN" altLang="en-US" sz="28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保持不变</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的状态，称为化学平衡状态。</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28355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860006" y="-1400867"/>
            <a:ext cx="6471987" cy="10003971"/>
          </a:xfrm>
          <a:prstGeom prst="rect">
            <a:avLst/>
          </a:prstGeom>
        </p:spPr>
      </p:pic>
    </p:spTree>
    <p:extLst>
      <p:ext uri="{BB962C8B-B14F-4D97-AF65-F5344CB8AC3E}">
        <p14:creationId xmlns:p14="http://schemas.microsoft.com/office/powerpoint/2010/main" val="3997283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1747010" y="5119342"/>
            <a:ext cx="7993062" cy="523220"/>
          </a:xfrm>
          <a:prstGeom prst="rect">
            <a:avLst/>
          </a:prstGeom>
          <a:noFill/>
          <a:ln w="9525">
            <a:noFill/>
            <a:miter lim="800000"/>
            <a:headEnd/>
            <a:tailEnd/>
          </a:ln>
          <a:effectLst/>
        </p:spPr>
        <p:txBody>
          <a:bodyPr>
            <a:spAutoFit/>
          </a:bodyPr>
          <a:lstStyle/>
          <a:p>
            <a:pPr marL="457200" indent="-457200">
              <a:buFontTx/>
              <a:buAutoNum type="arabicParenBoth" startAt="5"/>
              <a:defRPr/>
            </a:pPr>
            <a:r>
              <a:rPr lang="zh-CN" altLang="en-US" sz="2800" dirty="0">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 变</a:t>
            </a:r>
            <a:r>
              <a:rPr lang="zh-CN" altLang="en-US" sz="2800" dirty="0" smtClean="0">
                <a:latin typeface="宋体" panose="02010600030101010101" pitchFamily="2" charset="-122"/>
                <a:ea typeface="宋体" panose="02010600030101010101" pitchFamily="2" charset="-122"/>
              </a:rPr>
              <a:t>——条件</a:t>
            </a:r>
            <a:r>
              <a:rPr lang="zh-CN" altLang="en-US" sz="2800" dirty="0">
                <a:latin typeface="宋体" panose="02010600030101010101" pitchFamily="2" charset="-122"/>
                <a:ea typeface="宋体" panose="02010600030101010101" pitchFamily="2" charset="-122"/>
              </a:rPr>
              <a:t>改变时，</a:t>
            </a:r>
            <a:r>
              <a:rPr lang="zh-CN" altLang="en-US" sz="2800" dirty="0" smtClean="0">
                <a:latin typeface="宋体" panose="02010600030101010101" pitchFamily="2" charset="-122"/>
                <a:ea typeface="宋体" panose="02010600030101010101" pitchFamily="2" charset="-122"/>
              </a:rPr>
              <a:t>化学平衡可能被破坏</a:t>
            </a:r>
            <a:endParaRPr lang="zh-CN" altLang="en-US" sz="2800" dirty="0">
              <a:latin typeface="宋体" panose="02010600030101010101" pitchFamily="2" charset="-122"/>
              <a:ea typeface="宋体" panose="02010600030101010101" pitchFamily="2" charset="-122"/>
            </a:endParaRPr>
          </a:p>
        </p:txBody>
      </p:sp>
      <p:sp>
        <p:nvSpPr>
          <p:cNvPr id="46085" name="Rectangle 5"/>
          <p:cNvSpPr>
            <a:spLocks noChangeArrowheads="1"/>
          </p:cNvSpPr>
          <p:nvPr/>
        </p:nvSpPr>
        <p:spPr bwMode="auto">
          <a:xfrm>
            <a:off x="1675573" y="2930795"/>
            <a:ext cx="4852610" cy="523220"/>
          </a:xfrm>
          <a:prstGeom prst="rect">
            <a:avLst/>
          </a:prstGeom>
          <a:noFill/>
          <a:ln w="9525">
            <a:noFill/>
            <a:miter lim="800000"/>
            <a:headEnd/>
            <a:tailEnd/>
          </a:ln>
          <a:effectLst/>
        </p:spPr>
        <p:txBody>
          <a:bodyPr wrap="none">
            <a:spAutoFit/>
          </a:bodyPr>
          <a:lstStyle/>
          <a:p>
            <a:pPr>
              <a:defRPr/>
            </a:pPr>
            <a:r>
              <a:rPr lang="en-US" altLang="zh-CN" sz="2800" dirty="0">
                <a:latin typeface="宋体" panose="02010600030101010101" pitchFamily="2" charset="-122"/>
                <a:ea typeface="宋体" panose="02010600030101010101" pitchFamily="2" charset="-122"/>
              </a:rPr>
              <a:t>(2)  </a:t>
            </a:r>
            <a:r>
              <a:rPr lang="zh-CN" altLang="en-US" sz="2800" dirty="0">
                <a:solidFill>
                  <a:srgbClr val="FF0000"/>
                </a:solidFill>
                <a:latin typeface="宋体" panose="02010600030101010101" pitchFamily="2" charset="-122"/>
                <a:ea typeface="宋体" panose="02010600030101010101" pitchFamily="2" charset="-122"/>
              </a:rPr>
              <a:t>等</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ひ正</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ひ逆 ≠ </a:t>
            </a:r>
            <a:r>
              <a:rPr lang="en-US" altLang="zh-CN" sz="2800" dirty="0">
                <a:latin typeface="宋体" panose="02010600030101010101" pitchFamily="2" charset="-122"/>
                <a:ea typeface="宋体" panose="02010600030101010101" pitchFamily="2" charset="-122"/>
              </a:rPr>
              <a:t>0</a:t>
            </a:r>
          </a:p>
        </p:txBody>
      </p:sp>
      <p:sp>
        <p:nvSpPr>
          <p:cNvPr id="46086" name="Rectangle 6"/>
          <p:cNvSpPr>
            <a:spLocks noChangeArrowheads="1"/>
          </p:cNvSpPr>
          <p:nvPr/>
        </p:nvSpPr>
        <p:spPr bwMode="auto">
          <a:xfrm>
            <a:off x="1602547" y="1828872"/>
            <a:ext cx="8353425" cy="523220"/>
          </a:xfrm>
          <a:prstGeom prst="rect">
            <a:avLst/>
          </a:prstGeom>
          <a:noFill/>
          <a:ln w="9525">
            <a:noFill/>
            <a:miter lim="800000"/>
            <a:headEnd/>
            <a:tailEnd/>
          </a:ln>
          <a:effectLst/>
        </p:spPr>
        <p:txBody>
          <a:bodyPr>
            <a:spAutoFit/>
          </a:bodyPr>
          <a:lstStyle/>
          <a:p>
            <a:pPr>
              <a:defRPr/>
            </a:pPr>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动</a:t>
            </a:r>
            <a:r>
              <a:rPr lang="zh-CN" altLang="en-US" sz="2800" dirty="0">
                <a:latin typeface="宋体" panose="02010600030101010101" pitchFamily="2" charset="-122"/>
                <a:ea typeface="宋体" panose="02010600030101010101" pitchFamily="2" charset="-122"/>
              </a:rPr>
              <a:t>—— 动态平衡，反应没有停止</a:t>
            </a:r>
          </a:p>
        </p:txBody>
      </p:sp>
      <p:sp>
        <p:nvSpPr>
          <p:cNvPr id="46087" name="Rectangle 7"/>
          <p:cNvSpPr>
            <a:spLocks noChangeArrowheads="1"/>
          </p:cNvSpPr>
          <p:nvPr/>
        </p:nvSpPr>
        <p:spPr bwMode="auto">
          <a:xfrm>
            <a:off x="1675573" y="3981105"/>
            <a:ext cx="10065853" cy="523220"/>
          </a:xfrm>
          <a:prstGeom prst="rect">
            <a:avLst/>
          </a:prstGeom>
          <a:noFill/>
          <a:ln w="9525">
            <a:noFill/>
            <a:miter lim="800000"/>
            <a:headEnd/>
            <a:tailEnd/>
          </a:ln>
          <a:effectLst/>
        </p:spPr>
        <p:txBody>
          <a:bodyPr wrap="square">
            <a:spAutoFit/>
          </a:bodyPr>
          <a:lstStyle/>
          <a:p>
            <a:pPr marL="457200" indent="-457200">
              <a:buFontTx/>
              <a:buAutoNum type="arabicParenBoth" startAt="4"/>
              <a:defRPr/>
            </a:pPr>
            <a:r>
              <a:rPr lang="zh-CN" altLang="en-US" sz="2800" dirty="0">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 定</a:t>
            </a:r>
            <a:r>
              <a:rPr lang="en-US" altLang="zh-CN" sz="2800" dirty="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反应</a:t>
            </a:r>
            <a:r>
              <a:rPr lang="zh-CN" altLang="en-US" sz="2800" dirty="0">
                <a:latin typeface="宋体" panose="02010600030101010101" pitchFamily="2" charset="-122"/>
                <a:ea typeface="宋体" panose="02010600030101010101" pitchFamily="2" charset="-122"/>
              </a:rPr>
              <a:t>混合物</a:t>
            </a:r>
            <a:r>
              <a:rPr lang="zh-CN" altLang="en-US" sz="2800" dirty="0" smtClean="0">
                <a:latin typeface="宋体" panose="02010600030101010101" pitchFamily="2" charset="-122"/>
                <a:ea typeface="宋体" panose="02010600030101010101" pitchFamily="2" charset="-122"/>
              </a:rPr>
              <a:t>中各组分的</a:t>
            </a:r>
            <a:r>
              <a:rPr lang="zh-CN" altLang="en-US" sz="2800" dirty="0" smtClean="0">
                <a:solidFill>
                  <a:srgbClr val="FF0000"/>
                </a:solidFill>
                <a:latin typeface="宋体" panose="02010600030101010101" pitchFamily="2" charset="-122"/>
                <a:ea typeface="宋体" panose="02010600030101010101" pitchFamily="2" charset="-122"/>
              </a:rPr>
              <a:t>量</a:t>
            </a:r>
            <a:r>
              <a:rPr lang="zh-CN" altLang="en-US" sz="2800" dirty="0" smtClean="0">
                <a:latin typeface="宋体" panose="02010600030101010101" pitchFamily="2" charset="-122"/>
                <a:ea typeface="宋体" panose="02010600030101010101" pitchFamily="2" charset="-122"/>
              </a:rPr>
              <a:t>一定</a:t>
            </a:r>
            <a:endParaRPr lang="zh-CN" altLang="en-US" sz="2800" dirty="0">
              <a:latin typeface="宋体" panose="02010600030101010101" pitchFamily="2" charset="-122"/>
              <a:ea typeface="宋体" panose="02010600030101010101" pitchFamily="2" charset="-122"/>
            </a:endParaRPr>
          </a:p>
        </p:txBody>
      </p:sp>
      <p:sp>
        <p:nvSpPr>
          <p:cNvPr id="8" name="Text Box 3"/>
          <p:cNvSpPr txBox="1">
            <a:spLocks noChangeArrowheads="1"/>
          </p:cNvSpPr>
          <p:nvPr/>
        </p:nvSpPr>
        <p:spPr bwMode="auto">
          <a:xfrm>
            <a:off x="775109" y="313394"/>
            <a:ext cx="1999433" cy="523220"/>
          </a:xfrm>
          <a:prstGeom prst="rect">
            <a:avLst/>
          </a:prstGeom>
          <a:noFill/>
          <a:ln w="9525">
            <a:noFill/>
            <a:miter lim="800000"/>
            <a:headEnd/>
            <a:tailEnd/>
          </a:ln>
          <a:effectLst/>
        </p:spPr>
        <p:txBody>
          <a:bodyPr wrap="square">
            <a:spAutoFit/>
          </a:bodyPr>
          <a:lstStyle/>
          <a:p>
            <a:pPr>
              <a:defRPr/>
            </a:pPr>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特征 ：</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41353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6"/>
                                        </p:tgtEl>
                                        <p:attrNameLst>
                                          <p:attrName>style.visibility</p:attrName>
                                        </p:attrNameLst>
                                      </p:cBhvr>
                                      <p:to>
                                        <p:strVal val="visible"/>
                                      </p:to>
                                    </p:set>
                                    <p:anim calcmode="lin" valueType="num">
                                      <p:cBhvr additive="base">
                                        <p:cTn id="7" dur="500" fill="hold"/>
                                        <p:tgtEl>
                                          <p:spTgt spid="46086"/>
                                        </p:tgtEl>
                                        <p:attrNameLst>
                                          <p:attrName>ppt_x</p:attrName>
                                        </p:attrNameLst>
                                      </p:cBhvr>
                                      <p:tavLst>
                                        <p:tav tm="0">
                                          <p:val>
                                            <p:strVal val="0-#ppt_w/2"/>
                                          </p:val>
                                        </p:tav>
                                        <p:tav tm="100000">
                                          <p:val>
                                            <p:strVal val="#ppt_x"/>
                                          </p:val>
                                        </p:tav>
                                      </p:tavLst>
                                    </p:anim>
                                    <p:anim calcmode="lin" valueType="num">
                                      <p:cBhvr additive="base">
                                        <p:cTn id="8" dur="500" fill="hold"/>
                                        <p:tgtEl>
                                          <p:spTgt spid="460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5"/>
                                        </p:tgtEl>
                                        <p:attrNameLst>
                                          <p:attrName>style.visibility</p:attrName>
                                        </p:attrNameLst>
                                      </p:cBhvr>
                                      <p:to>
                                        <p:strVal val="visible"/>
                                      </p:to>
                                    </p:set>
                                    <p:anim calcmode="lin" valueType="num">
                                      <p:cBhvr additive="base">
                                        <p:cTn id="13" dur="500" fill="hold"/>
                                        <p:tgtEl>
                                          <p:spTgt spid="46085"/>
                                        </p:tgtEl>
                                        <p:attrNameLst>
                                          <p:attrName>ppt_x</p:attrName>
                                        </p:attrNameLst>
                                      </p:cBhvr>
                                      <p:tavLst>
                                        <p:tav tm="0">
                                          <p:val>
                                            <p:strVal val="0-#ppt_w/2"/>
                                          </p:val>
                                        </p:tav>
                                        <p:tav tm="100000">
                                          <p:val>
                                            <p:strVal val="#ppt_x"/>
                                          </p:val>
                                        </p:tav>
                                      </p:tavLst>
                                    </p:anim>
                                    <p:anim calcmode="lin" valueType="num">
                                      <p:cBhvr additive="base">
                                        <p:cTn id="14" dur="500" fill="hold"/>
                                        <p:tgtEl>
                                          <p:spTgt spid="4608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7"/>
                                        </p:tgtEl>
                                        <p:attrNameLst>
                                          <p:attrName>style.visibility</p:attrName>
                                        </p:attrNameLst>
                                      </p:cBhvr>
                                      <p:to>
                                        <p:strVal val="visible"/>
                                      </p:to>
                                    </p:set>
                                    <p:anim calcmode="lin" valueType="num">
                                      <p:cBhvr additive="base">
                                        <p:cTn id="19" dur="500" fill="hold"/>
                                        <p:tgtEl>
                                          <p:spTgt spid="46087"/>
                                        </p:tgtEl>
                                        <p:attrNameLst>
                                          <p:attrName>ppt_x</p:attrName>
                                        </p:attrNameLst>
                                      </p:cBhvr>
                                      <p:tavLst>
                                        <p:tav tm="0">
                                          <p:val>
                                            <p:strVal val="0-#ppt_w/2"/>
                                          </p:val>
                                        </p:tav>
                                        <p:tav tm="100000">
                                          <p:val>
                                            <p:strVal val="#ppt_x"/>
                                          </p:val>
                                        </p:tav>
                                      </p:tavLst>
                                    </p:anim>
                                    <p:anim calcmode="lin" valueType="num">
                                      <p:cBhvr additive="base">
                                        <p:cTn id="20" dur="500" fill="hold"/>
                                        <p:tgtEl>
                                          <p:spTgt spid="4608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4"/>
                                        </p:tgtEl>
                                        <p:attrNameLst>
                                          <p:attrName>style.visibility</p:attrName>
                                        </p:attrNameLst>
                                      </p:cBhvr>
                                      <p:to>
                                        <p:strVal val="visible"/>
                                      </p:to>
                                    </p:set>
                                    <p:anim calcmode="lin" valueType="num">
                                      <p:cBhvr additive="base">
                                        <p:cTn id="25" dur="500" fill="hold"/>
                                        <p:tgtEl>
                                          <p:spTgt spid="46084"/>
                                        </p:tgtEl>
                                        <p:attrNameLst>
                                          <p:attrName>ppt_x</p:attrName>
                                        </p:attrNameLst>
                                      </p:cBhvr>
                                      <p:tavLst>
                                        <p:tav tm="0">
                                          <p:val>
                                            <p:strVal val="0-#ppt_w/2"/>
                                          </p:val>
                                        </p:tav>
                                        <p:tav tm="100000">
                                          <p:val>
                                            <p:strVal val="#ppt_x"/>
                                          </p:val>
                                        </p:tav>
                                      </p:tavLst>
                                    </p:anim>
                                    <p:anim calcmode="lin" valueType="num">
                                      <p:cBhvr additive="base">
                                        <p:cTn id="26" dur="500" fill="hold"/>
                                        <p:tgtEl>
                                          <p:spTgt spid="46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utoUpdateAnimBg="0"/>
      <p:bldP spid="46085" grpId="0" autoUpdateAnimBg="0"/>
      <p:bldP spid="46086" grpId="0" autoUpdateAnimBg="0"/>
      <p:bldP spid="4608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5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849" y="2774088"/>
            <a:ext cx="3156449" cy="321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descr="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68" y="2774088"/>
            <a:ext cx="3156449" cy="324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p:nvSpPr>
        <p:spPr bwMode="auto">
          <a:xfrm>
            <a:off x="775109" y="313394"/>
            <a:ext cx="4214902" cy="523220"/>
          </a:xfrm>
          <a:prstGeom prst="rect">
            <a:avLst/>
          </a:prstGeom>
          <a:noFill/>
          <a:ln w="9525">
            <a:noFill/>
            <a:miter lim="800000"/>
            <a:headEnd/>
            <a:tailEnd/>
          </a:ln>
          <a:effectLst/>
        </p:spPr>
        <p:txBody>
          <a:bodyPr wrap="square">
            <a:spAutoFit/>
          </a:bodyPr>
          <a:lstStyle/>
          <a:p>
            <a:pPr>
              <a:defRPr/>
            </a:pPr>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化学平衡的建立 ：</a:t>
            </a:r>
            <a:endParaRPr lang="zh-CN" altLang="en-US" sz="2800" dirty="0">
              <a:latin typeface="宋体" panose="02010600030101010101" pitchFamily="2" charset="-122"/>
              <a:ea typeface="宋体" panose="02010600030101010101" pitchFamily="2" charset="-122"/>
            </a:endParaRPr>
          </a:p>
        </p:txBody>
      </p:sp>
      <p:grpSp>
        <p:nvGrpSpPr>
          <p:cNvPr id="7" name="Group 4"/>
          <p:cNvGrpSpPr>
            <a:grpSpLocks/>
          </p:cNvGrpSpPr>
          <p:nvPr/>
        </p:nvGrpSpPr>
        <p:grpSpPr bwMode="auto">
          <a:xfrm>
            <a:off x="3620792" y="1406095"/>
            <a:ext cx="3349625" cy="798512"/>
            <a:chOff x="0" y="0"/>
            <a:chExt cx="2110" cy="503"/>
          </a:xfrm>
        </p:grpSpPr>
        <p:sp>
          <p:nvSpPr>
            <p:cNvPr id="8" name="Text Box 5"/>
            <p:cNvSpPr txBox="1">
              <a:spLocks noChangeArrowheads="1"/>
            </p:cNvSpPr>
            <p:nvPr/>
          </p:nvSpPr>
          <p:spPr bwMode="auto">
            <a:xfrm>
              <a:off x="0" y="45"/>
              <a:ext cx="211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400" dirty="0">
                  <a:solidFill>
                    <a:srgbClr val="800080"/>
                  </a:solidFill>
                  <a:ea typeface="黑体" panose="02010609060101010101" pitchFamily="49" charset="-122"/>
                </a:rPr>
                <a:t> </a:t>
              </a:r>
              <a:r>
                <a:rPr lang="en-US" altLang="zh-CN" sz="2400" dirty="0">
                  <a:solidFill>
                    <a:srgbClr val="800080"/>
                  </a:solidFill>
                  <a:ea typeface="黑体" panose="02010609060101010101" pitchFamily="49" charset="-122"/>
                </a:rPr>
                <a:t>2SO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       2SO</a:t>
              </a:r>
              <a:r>
                <a:rPr lang="en-US" altLang="zh-CN" sz="2400" baseline="-25000" dirty="0">
                  <a:solidFill>
                    <a:srgbClr val="800080"/>
                  </a:solidFill>
                  <a:ea typeface="黑体" panose="02010609060101010101" pitchFamily="49" charset="-122"/>
                </a:rPr>
                <a:t>3</a:t>
              </a:r>
              <a:endParaRPr lang="en-US" altLang="zh-CN" sz="2400" dirty="0">
                <a:solidFill>
                  <a:srgbClr val="800080"/>
                </a:solidFill>
                <a:ea typeface="黑体" panose="02010609060101010101" pitchFamily="49" charset="-122"/>
              </a:endParaRPr>
            </a:p>
          </p:txBody>
        </p:sp>
        <p:grpSp>
          <p:nvGrpSpPr>
            <p:cNvPr id="9" name="Group 6"/>
            <p:cNvGrpSpPr>
              <a:grpSpLocks/>
            </p:cNvGrpSpPr>
            <p:nvPr/>
          </p:nvGrpSpPr>
          <p:grpSpPr bwMode="auto">
            <a:xfrm>
              <a:off x="998" y="0"/>
              <a:ext cx="551" cy="503"/>
              <a:chOff x="0" y="0"/>
              <a:chExt cx="551" cy="503"/>
            </a:xfrm>
          </p:grpSpPr>
          <p:grpSp>
            <p:nvGrpSpPr>
              <p:cNvPr id="10" name="Group 7"/>
              <p:cNvGrpSpPr>
                <a:grpSpLocks/>
              </p:cNvGrpSpPr>
              <p:nvPr/>
            </p:nvGrpSpPr>
            <p:grpSpPr bwMode="auto">
              <a:xfrm>
                <a:off x="0" y="181"/>
                <a:ext cx="544" cy="136"/>
                <a:chOff x="0" y="0"/>
                <a:chExt cx="544" cy="136"/>
              </a:xfrm>
            </p:grpSpPr>
            <p:sp>
              <p:nvSpPr>
                <p:cNvPr id="13" name="Line 8"/>
                <p:cNvSpPr>
                  <a:spLocks noChangeShapeType="1"/>
                </p:cNvSpPr>
                <p:nvPr/>
              </p:nvSpPr>
              <p:spPr bwMode="auto">
                <a:xfrm>
                  <a:off x="0" y="45"/>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auto">
                <a:xfrm flipH="1" flipV="1">
                  <a:off x="453" y="0"/>
                  <a:ext cx="91"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0"/>
                <p:cNvSpPr>
                  <a:spLocks noChangeShapeType="1"/>
                </p:cNvSpPr>
                <p:nvPr/>
              </p:nvSpPr>
              <p:spPr bwMode="auto">
                <a:xfrm>
                  <a:off x="0" y="91"/>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
                <p:cNvSpPr>
                  <a:spLocks noChangeShapeType="1"/>
                </p:cNvSpPr>
                <p:nvPr/>
              </p:nvSpPr>
              <p:spPr bwMode="auto">
                <a:xfrm>
                  <a:off x="0" y="91"/>
                  <a:ext cx="13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Text Box 12"/>
              <p:cNvSpPr txBox="1">
                <a:spLocks noChangeArrowheads="1"/>
              </p:cNvSpPr>
              <p:nvPr/>
            </p:nvSpPr>
            <p:spPr bwMode="auto">
              <a:xfrm>
                <a:off x="182" y="272"/>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12" name="Text Box 13"/>
              <p:cNvSpPr txBox="1">
                <a:spLocks noChangeArrowheads="1"/>
              </p:cNvSpPr>
              <p:nvPr/>
            </p:nvSpPr>
            <p:spPr bwMode="auto">
              <a:xfrm>
                <a:off x="0" y="0"/>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dirty="0">
                    <a:solidFill>
                      <a:srgbClr val="000099"/>
                    </a:solidFill>
                  </a:rPr>
                  <a:t>催化剂</a:t>
                </a:r>
              </a:p>
            </p:txBody>
          </p:sp>
        </p:grpSp>
      </p:grpSp>
    </p:spTree>
    <p:extLst>
      <p:ext uri="{BB962C8B-B14F-4D97-AF65-F5344CB8AC3E}">
        <p14:creationId xmlns:p14="http://schemas.microsoft.com/office/powerpoint/2010/main" val="3663156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arn(inVertical)">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1746"/>
                                        </p:tgtEl>
                                        <p:attrNameLst>
                                          <p:attrName>style.visibility</p:attrName>
                                        </p:attrNameLst>
                                      </p:cBhvr>
                                      <p:to>
                                        <p:strVal val="visible"/>
                                      </p:to>
                                    </p:set>
                                    <p:animEffect transition="in" filter="barn(inVertical)">
                                      <p:cBhvr>
                                        <p:cTn id="12"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260564" y="1607633"/>
            <a:ext cx="10391505" cy="389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zh-CN"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在密闭容器中进行反应：</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2800" b="0" i="0" u="none" strike="noStrike" cap="none" normalizeH="0" baseline="0" dirty="0" smtClean="0">
                <a:ln>
                  <a:noFill/>
                </a:ln>
                <a:solidFill>
                  <a:schemeClr val="tx1"/>
                </a:solidFill>
                <a:effectLst/>
                <a:latin typeface="宋体" panose="02010600030101010101" pitchFamily="2" charset="-122"/>
                <a:ea typeface="ZBFH"/>
                <a:cs typeface="Times New Roman" panose="02020603050405020304" pitchFamily="18" charset="0"/>
              </a:rPr>
              <a:t>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2Z(g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已知</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的起始浓度分别为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0.1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0.3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0.2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，在一定条件下，当反应达到平衡时，各物质的浓度有可能是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p>
          <a:p>
            <a:pPr lvl="0" eaLnBrk="0" fontAlgn="base" hangingPunct="0">
              <a:lnSpc>
                <a:spcPct val="150000"/>
              </a:lnSpc>
              <a:spcBef>
                <a:spcPct val="0"/>
              </a:spcBef>
              <a:spcAft>
                <a:spcPct val="0"/>
              </a:spcAft>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0.3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B</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0.4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p>
          <a:p>
            <a:pPr lvl="0" eaLnBrk="0" fontAlgn="base" hangingPunct="0">
              <a:lnSpc>
                <a:spcPct val="150000"/>
              </a:lnSpc>
              <a:spcBef>
                <a:spcPct val="0"/>
              </a:spcBef>
              <a:spcAft>
                <a:spcPct val="0"/>
              </a:spcAft>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0.2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D</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0.4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mol</a:t>
            </a:r>
            <a:r>
              <a:rPr lang="en-US" altLang="zh-CN" sz="2800" dirty="0" err="1">
                <a:latin typeface="Courier New" panose="02070309020205020404" pitchFamily="49"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aseline="30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latin typeface="Arial" panose="020B0604020202020204" pitchFamily="34" charset="0"/>
            </a:endParaRPr>
          </a:p>
          <a:p>
            <a:pPr lvl="0" eaLnBrk="0" fontAlgn="base" hangingPunct="0">
              <a:lnSpc>
                <a:spcPct val="150000"/>
              </a:lnSpc>
              <a:spcBef>
                <a:spcPct val="0"/>
              </a:spcBef>
              <a:spcAft>
                <a:spcPct val="0"/>
              </a:spcAft>
            </a:pPr>
            <a:endParaRPr kumimoji="0" lang="en-US" altLang="zh-CN" sz="2800" b="0" i="0" u="none" strike="noStrike" cap="none" normalizeH="0" baseline="0" dirty="0" smtClean="0">
              <a:ln>
                <a:noFill/>
              </a:ln>
              <a:solidFill>
                <a:schemeClr val="tx1"/>
              </a:solidFill>
              <a:effectLst/>
              <a:latin typeface="Arial" panose="020B0604020202020204" pitchFamily="34" charset="0"/>
            </a:endParaRPr>
          </a:p>
        </p:txBody>
      </p:sp>
      <p:pic>
        <p:nvPicPr>
          <p:cNvPr id="3276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821" y="1889191"/>
            <a:ext cx="659081" cy="24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13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412641"/>
              </p:ext>
            </p:extLst>
          </p:nvPr>
        </p:nvGraphicFramePr>
        <p:xfrm>
          <a:off x="1295045" y="1390323"/>
          <a:ext cx="8772525" cy="4200525"/>
        </p:xfrm>
        <a:graphic>
          <a:graphicData uri="http://schemas.openxmlformats.org/presentationml/2006/ole">
            <mc:AlternateContent xmlns:mc="http://schemas.openxmlformats.org/markup-compatibility/2006">
              <mc:Choice xmlns:v="urn:schemas-microsoft-com:vml" Requires="v">
                <p:oleObj spid="_x0000_s26678" name="Document" r:id="rId3" imgW="7911284" imgH="3790701" progId="Word.Document.8">
                  <p:embed/>
                </p:oleObj>
              </mc:Choice>
              <mc:Fallback>
                <p:oleObj name="Document" r:id="rId3" imgW="7911284" imgH="3790701" progId="Word.Document.8">
                  <p:embed/>
                  <p:pic>
                    <p:nvPicPr>
                      <p:cNvPr id="0" name=""/>
                      <p:cNvPicPr/>
                      <p:nvPr/>
                    </p:nvPicPr>
                    <p:blipFill>
                      <a:blip r:embed="rId4"/>
                      <a:stretch>
                        <a:fillRect/>
                      </a:stretch>
                    </p:blipFill>
                    <p:spPr>
                      <a:xfrm>
                        <a:off x="1295045" y="1390323"/>
                        <a:ext cx="8772525" cy="4200525"/>
                      </a:xfrm>
                      <a:prstGeom prst="rect">
                        <a:avLst/>
                      </a:prstGeom>
                    </p:spPr>
                  </p:pic>
                </p:oleObj>
              </mc:Fallback>
            </mc:AlternateContent>
          </a:graphicData>
        </a:graphic>
      </p:graphicFrame>
      <p:graphicFrame>
        <p:nvGraphicFramePr>
          <p:cNvPr id="4" name="Object 12"/>
          <p:cNvGraphicFramePr>
            <a:graphicFrameLocks noChangeAspect="1"/>
          </p:cNvGraphicFramePr>
          <p:nvPr>
            <p:extLst>
              <p:ext uri="{D42A27DB-BD31-4B8C-83A1-F6EECF244321}">
                <p14:modId xmlns:p14="http://schemas.microsoft.com/office/powerpoint/2010/main" val="1201726169"/>
              </p:ext>
            </p:extLst>
          </p:nvPr>
        </p:nvGraphicFramePr>
        <p:xfrm>
          <a:off x="3964481" y="2220834"/>
          <a:ext cx="654798" cy="208035"/>
        </p:xfrm>
        <a:graphic>
          <a:graphicData uri="http://schemas.openxmlformats.org/presentationml/2006/ole">
            <mc:AlternateContent xmlns:mc="http://schemas.openxmlformats.org/markup-compatibility/2006">
              <mc:Choice xmlns:v="urn:schemas-microsoft-com:vml" Requires="v">
                <p:oleObj spid="_x0000_s26679" r:id="rId5" imgW="594677" imgH="161861" progId="">
                  <p:embed/>
                </p:oleObj>
              </mc:Choice>
              <mc:Fallback>
                <p:oleObj r:id="rId5" imgW="594677" imgH="161861" progId="">
                  <p:embed/>
                  <p:pic>
                    <p:nvPicPr>
                      <p:cNvPr id="47"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4481" y="2220834"/>
                        <a:ext cx="654798" cy="20803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91762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3475" y="2592523"/>
            <a:ext cx="3122022" cy="523220"/>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(1)v(</a:t>
            </a:r>
            <a:r>
              <a:rPr lang="zh-CN" altLang="en-US" sz="2800" dirty="0" smtClean="0">
                <a:latin typeface="宋体" panose="02010600030101010101" pitchFamily="2" charset="-122"/>
                <a:ea typeface="宋体" panose="02010600030101010101" pitchFamily="2" charset="-122"/>
              </a:rPr>
              <a:t>正</a:t>
            </a:r>
            <a:r>
              <a:rPr lang="en-US" altLang="zh-CN" sz="2800" dirty="0" smtClean="0">
                <a:latin typeface="宋体" panose="02010600030101010101" pitchFamily="2" charset="-122"/>
                <a:ea typeface="宋体" panose="02010600030101010101" pitchFamily="2" charset="-122"/>
              </a:rPr>
              <a:t>)=v(</a:t>
            </a:r>
            <a:r>
              <a:rPr lang="zh-CN" altLang="en-US" sz="2800" dirty="0" smtClean="0">
                <a:latin typeface="宋体" panose="02010600030101010101" pitchFamily="2" charset="-122"/>
                <a:ea typeface="宋体" panose="02010600030101010101" pitchFamily="2" charset="-122"/>
              </a:rPr>
              <a:t>逆</a:t>
            </a:r>
            <a:r>
              <a:rPr lang="en-US" altLang="zh-CN" sz="2800" dirty="0" smtClean="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7" name="Text Box 3"/>
          <p:cNvSpPr txBox="1">
            <a:spLocks noChangeArrowheads="1"/>
          </p:cNvSpPr>
          <p:nvPr/>
        </p:nvSpPr>
        <p:spPr bwMode="auto">
          <a:xfrm>
            <a:off x="775109" y="632531"/>
            <a:ext cx="6979877" cy="523220"/>
          </a:xfrm>
          <a:prstGeom prst="rect">
            <a:avLst/>
          </a:prstGeom>
          <a:noFill/>
          <a:ln w="9525">
            <a:noFill/>
            <a:miter lim="800000"/>
            <a:headEnd/>
            <a:tailEnd/>
          </a:ln>
          <a:effectLst/>
        </p:spPr>
        <p:txBody>
          <a:bodyPr wrap="square">
            <a:spAutoFit/>
          </a:bodyPr>
          <a:lstStyle/>
          <a:p>
            <a:pPr>
              <a:defRPr/>
            </a:pPr>
            <a:r>
              <a:rPr lang="en-US" altLang="zh-CN" sz="2800" dirty="0" smtClean="0">
                <a:latin typeface="宋体" panose="02010600030101010101" pitchFamily="2" charset="-122"/>
                <a:ea typeface="宋体" panose="02010600030101010101" pitchFamily="2" charset="-122"/>
              </a:rPr>
              <a:t>4.</a:t>
            </a:r>
            <a:r>
              <a:rPr lang="zh-CN" altLang="en-US" sz="2800" dirty="0" smtClean="0">
                <a:latin typeface="宋体" panose="02010600030101010101" pitchFamily="2" charset="-122"/>
                <a:ea typeface="宋体" panose="02010600030101010101" pitchFamily="2" charset="-122"/>
              </a:rPr>
              <a:t>化学平衡状态的判断</a:t>
            </a:r>
            <a:endParaRPr lang="zh-CN" altLang="en-US" sz="2800" dirty="0">
              <a:latin typeface="宋体" panose="02010600030101010101" pitchFamily="2" charset="-122"/>
              <a:ea typeface="宋体" panose="02010600030101010101" pitchFamily="2" charset="-122"/>
            </a:endParaRPr>
          </a:p>
        </p:txBody>
      </p:sp>
      <p:grpSp>
        <p:nvGrpSpPr>
          <p:cNvPr id="9" name="Group 4"/>
          <p:cNvGrpSpPr>
            <a:grpSpLocks/>
          </p:cNvGrpSpPr>
          <p:nvPr/>
        </p:nvGrpSpPr>
        <p:grpSpPr bwMode="auto">
          <a:xfrm>
            <a:off x="2045428" y="1436233"/>
            <a:ext cx="3349625" cy="798512"/>
            <a:chOff x="0" y="0"/>
            <a:chExt cx="2110" cy="503"/>
          </a:xfrm>
        </p:grpSpPr>
        <p:sp>
          <p:nvSpPr>
            <p:cNvPr id="10" name="Text Box 5"/>
            <p:cNvSpPr txBox="1">
              <a:spLocks noChangeArrowheads="1"/>
            </p:cNvSpPr>
            <p:nvPr/>
          </p:nvSpPr>
          <p:spPr bwMode="auto">
            <a:xfrm>
              <a:off x="0" y="45"/>
              <a:ext cx="211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400" dirty="0">
                  <a:solidFill>
                    <a:srgbClr val="800080"/>
                  </a:solidFill>
                  <a:ea typeface="黑体" panose="02010609060101010101" pitchFamily="49" charset="-122"/>
                </a:rPr>
                <a:t> </a:t>
              </a:r>
              <a:r>
                <a:rPr lang="en-US" altLang="zh-CN" sz="2400" dirty="0">
                  <a:solidFill>
                    <a:srgbClr val="800080"/>
                  </a:solidFill>
                  <a:ea typeface="黑体" panose="02010609060101010101" pitchFamily="49" charset="-122"/>
                </a:rPr>
                <a:t>2SO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       2SO</a:t>
              </a:r>
              <a:r>
                <a:rPr lang="en-US" altLang="zh-CN" sz="2400" baseline="-25000" dirty="0">
                  <a:solidFill>
                    <a:srgbClr val="800080"/>
                  </a:solidFill>
                  <a:ea typeface="黑体" panose="02010609060101010101" pitchFamily="49" charset="-122"/>
                </a:rPr>
                <a:t>3</a:t>
              </a:r>
              <a:endParaRPr lang="en-US" altLang="zh-CN" sz="2400" dirty="0">
                <a:solidFill>
                  <a:srgbClr val="800080"/>
                </a:solidFill>
                <a:ea typeface="黑体" panose="02010609060101010101" pitchFamily="49" charset="-122"/>
              </a:endParaRPr>
            </a:p>
          </p:txBody>
        </p:sp>
        <p:grpSp>
          <p:nvGrpSpPr>
            <p:cNvPr id="11" name="Group 6"/>
            <p:cNvGrpSpPr>
              <a:grpSpLocks/>
            </p:cNvGrpSpPr>
            <p:nvPr/>
          </p:nvGrpSpPr>
          <p:grpSpPr bwMode="auto">
            <a:xfrm>
              <a:off x="998" y="0"/>
              <a:ext cx="551" cy="503"/>
              <a:chOff x="0" y="0"/>
              <a:chExt cx="551" cy="503"/>
            </a:xfrm>
          </p:grpSpPr>
          <p:grpSp>
            <p:nvGrpSpPr>
              <p:cNvPr id="12" name="Group 7"/>
              <p:cNvGrpSpPr>
                <a:grpSpLocks/>
              </p:cNvGrpSpPr>
              <p:nvPr/>
            </p:nvGrpSpPr>
            <p:grpSpPr bwMode="auto">
              <a:xfrm>
                <a:off x="0" y="181"/>
                <a:ext cx="544" cy="136"/>
                <a:chOff x="0" y="0"/>
                <a:chExt cx="544" cy="136"/>
              </a:xfrm>
            </p:grpSpPr>
            <p:sp>
              <p:nvSpPr>
                <p:cNvPr id="15" name="Line 8"/>
                <p:cNvSpPr>
                  <a:spLocks noChangeShapeType="1"/>
                </p:cNvSpPr>
                <p:nvPr/>
              </p:nvSpPr>
              <p:spPr bwMode="auto">
                <a:xfrm>
                  <a:off x="0" y="45"/>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9"/>
                <p:cNvSpPr>
                  <a:spLocks noChangeShapeType="1"/>
                </p:cNvSpPr>
                <p:nvPr/>
              </p:nvSpPr>
              <p:spPr bwMode="auto">
                <a:xfrm flipH="1" flipV="1">
                  <a:off x="453" y="0"/>
                  <a:ext cx="91"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0"/>
                <p:cNvSpPr>
                  <a:spLocks noChangeShapeType="1"/>
                </p:cNvSpPr>
                <p:nvPr/>
              </p:nvSpPr>
              <p:spPr bwMode="auto">
                <a:xfrm>
                  <a:off x="0" y="91"/>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1"/>
                <p:cNvSpPr>
                  <a:spLocks noChangeShapeType="1"/>
                </p:cNvSpPr>
                <p:nvPr/>
              </p:nvSpPr>
              <p:spPr bwMode="auto">
                <a:xfrm>
                  <a:off x="0" y="91"/>
                  <a:ext cx="13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Text Box 12"/>
              <p:cNvSpPr txBox="1">
                <a:spLocks noChangeArrowheads="1"/>
              </p:cNvSpPr>
              <p:nvPr/>
            </p:nvSpPr>
            <p:spPr bwMode="auto">
              <a:xfrm>
                <a:off x="182" y="272"/>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14" name="Text Box 13"/>
              <p:cNvSpPr txBox="1">
                <a:spLocks noChangeArrowheads="1"/>
              </p:cNvSpPr>
              <p:nvPr/>
            </p:nvSpPr>
            <p:spPr bwMode="auto">
              <a:xfrm>
                <a:off x="0" y="0"/>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dirty="0">
                    <a:solidFill>
                      <a:srgbClr val="000099"/>
                    </a:solidFill>
                  </a:rPr>
                  <a:t>催化剂</a:t>
                </a:r>
              </a:p>
            </p:txBody>
          </p:sp>
        </p:grpSp>
      </p:grpSp>
      <p:sp>
        <p:nvSpPr>
          <p:cNvPr id="8" name="文本框 7"/>
          <p:cNvSpPr txBox="1"/>
          <p:nvPr/>
        </p:nvSpPr>
        <p:spPr>
          <a:xfrm>
            <a:off x="1303613" y="3647448"/>
            <a:ext cx="5738018" cy="523220"/>
          </a:xfrm>
          <a:prstGeom prst="rect">
            <a:avLst/>
          </a:prstGeom>
          <a:noFill/>
        </p:spPr>
        <p:txBody>
          <a:bodyPr wrap="square" rtlCol="0">
            <a:spAutoFit/>
          </a:bodyPr>
          <a:lstStyle/>
          <a:p>
            <a:r>
              <a:rPr lang="zh-CN" altLang="en-US" sz="2800" dirty="0" smtClean="0">
                <a:latin typeface="宋体" panose="02010600030101010101" pitchFamily="2" charset="-122"/>
                <a:ea typeface="宋体" panose="02010600030101010101" pitchFamily="2" charset="-122"/>
              </a:rPr>
              <a:t>①</a:t>
            </a:r>
            <a:r>
              <a:rPr lang="en-US" altLang="zh-CN" sz="2800" dirty="0" smtClean="0">
                <a:latin typeface="宋体" panose="02010600030101010101" pitchFamily="2" charset="-122"/>
                <a:ea typeface="宋体" panose="02010600030101010101" pitchFamily="2" charset="-122"/>
              </a:rPr>
              <a:t>SO</a:t>
            </a:r>
            <a:r>
              <a:rPr lang="en-US" altLang="zh-CN" sz="2800" baseline="-250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的消耗速率等于生成速率</a:t>
            </a:r>
            <a:endParaRPr lang="zh-CN" altLang="en-US" sz="2800" dirty="0"/>
          </a:p>
        </p:txBody>
      </p:sp>
      <p:sp>
        <p:nvSpPr>
          <p:cNvPr id="19" name="矩形 18"/>
          <p:cNvSpPr/>
          <p:nvPr/>
        </p:nvSpPr>
        <p:spPr>
          <a:xfrm>
            <a:off x="1303613" y="5345830"/>
            <a:ext cx="4833256" cy="523220"/>
          </a:xfrm>
          <a:prstGeom prst="rect">
            <a:avLst/>
          </a:prstGeom>
        </p:spPr>
        <p:txBody>
          <a:bodyPr wrap="square">
            <a:spAutoFit/>
          </a:bodyPr>
          <a:lstStyle/>
          <a:p>
            <a:r>
              <a:rPr lang="zh-CN" altLang="en-US" sz="2800" dirty="0">
                <a:latin typeface="宋体" panose="02010600030101010101" pitchFamily="2" charset="-122"/>
                <a:ea typeface="宋体" panose="02010600030101010101" pitchFamily="2" charset="-122"/>
              </a:rPr>
              <a:t>③</a:t>
            </a:r>
            <a:r>
              <a:rPr lang="en-US" altLang="zh-CN" sz="2800" dirty="0" smtClean="0">
                <a:latin typeface="宋体" panose="02010600030101010101" pitchFamily="2" charset="-122"/>
                <a:ea typeface="宋体" panose="02010600030101010101" pitchFamily="2" charset="-122"/>
              </a:rPr>
              <a:t>v</a:t>
            </a:r>
            <a:r>
              <a:rPr lang="zh-CN" altLang="en-US" sz="2800" baseline="-25000" dirty="0" smtClean="0">
                <a:latin typeface="宋体" panose="02010600030101010101" pitchFamily="2" charset="-122"/>
                <a:ea typeface="宋体" panose="02010600030101010101" pitchFamily="2" charset="-122"/>
              </a:rPr>
              <a:t>正</a:t>
            </a:r>
            <a:r>
              <a:rPr lang="en-US" altLang="zh-CN" sz="2800" dirty="0" smtClean="0">
                <a:latin typeface="宋体" panose="02010600030101010101" pitchFamily="2" charset="-122"/>
                <a:ea typeface="宋体" panose="02010600030101010101" pitchFamily="2" charset="-122"/>
              </a:rPr>
              <a:t>(O</a:t>
            </a:r>
            <a:r>
              <a:rPr lang="en-US" altLang="zh-CN" sz="2800" baseline="-25000" dirty="0" smtClean="0">
                <a:latin typeface="宋体" panose="02010600030101010101" pitchFamily="2" charset="-122"/>
                <a:ea typeface="宋体" panose="02010600030101010101" pitchFamily="2" charset="-122"/>
              </a:rPr>
              <a:t>2</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v</a:t>
            </a:r>
            <a:r>
              <a:rPr lang="zh-CN" altLang="en-US" sz="2800" baseline="-25000" dirty="0" smtClean="0">
                <a:latin typeface="宋体" panose="02010600030101010101" pitchFamily="2" charset="-122"/>
                <a:ea typeface="宋体" panose="02010600030101010101" pitchFamily="2" charset="-122"/>
              </a:rPr>
              <a:t>逆</a:t>
            </a:r>
            <a:r>
              <a:rPr lang="en-US" altLang="zh-CN" sz="2800" dirty="0" smtClean="0">
                <a:latin typeface="宋体" panose="02010600030101010101" pitchFamily="2" charset="-122"/>
                <a:ea typeface="宋体" panose="02010600030101010101" pitchFamily="2" charset="-122"/>
              </a:rPr>
              <a:t>(SO</a:t>
            </a:r>
            <a:r>
              <a:rPr lang="en-US" altLang="zh-CN" sz="2800" baseline="-25000" dirty="0" smtClean="0">
                <a:latin typeface="宋体" panose="02010600030101010101" pitchFamily="2" charset="-122"/>
                <a:ea typeface="宋体" panose="02010600030101010101" pitchFamily="2" charset="-122"/>
              </a:rPr>
              <a:t>3</a:t>
            </a:r>
            <a:r>
              <a:rPr lang="en-US" altLang="zh-CN" sz="2800" dirty="0" smtClean="0">
                <a:latin typeface="宋体" panose="02010600030101010101" pitchFamily="2" charset="-122"/>
                <a:ea typeface="宋体" panose="02010600030101010101" pitchFamily="2" charset="-122"/>
              </a:rPr>
              <a:t>)=1:2</a:t>
            </a:r>
            <a:endParaRPr lang="zh-CN" altLang="en-US" sz="2800" dirty="0"/>
          </a:p>
        </p:txBody>
      </p:sp>
      <p:sp>
        <p:nvSpPr>
          <p:cNvPr id="20" name="矩形 19"/>
          <p:cNvSpPr/>
          <p:nvPr/>
        </p:nvSpPr>
        <p:spPr>
          <a:xfrm>
            <a:off x="1303613" y="4520245"/>
            <a:ext cx="6792685" cy="523220"/>
          </a:xfrm>
          <a:prstGeom prst="rect">
            <a:avLst/>
          </a:prstGeom>
        </p:spPr>
        <p:txBody>
          <a:bodyPr wrap="square">
            <a:spAutoFit/>
          </a:bodyPr>
          <a:lstStyle/>
          <a:p>
            <a:r>
              <a:rPr lang="zh-CN" altLang="en-US" sz="2800" dirty="0" smtClean="0">
                <a:latin typeface="宋体" panose="02010600030101010101" pitchFamily="2" charset="-122"/>
                <a:ea typeface="宋体" panose="02010600030101010101" pitchFamily="2" charset="-122"/>
              </a:rPr>
              <a:t>②有</a:t>
            </a:r>
            <a:r>
              <a:rPr lang="en-US" altLang="zh-CN" sz="2800" dirty="0" smtClean="0">
                <a:latin typeface="宋体" panose="02010600030101010101" pitchFamily="2" charset="-122"/>
                <a:ea typeface="宋体" panose="02010600030101010101" pitchFamily="2" charset="-122"/>
              </a:rPr>
              <a:t>2mol SO</a:t>
            </a:r>
            <a:r>
              <a:rPr lang="en-US" altLang="zh-CN" sz="2800" baseline="-250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消耗的同时，有</a:t>
            </a:r>
            <a:r>
              <a:rPr lang="en-US" altLang="zh-CN" sz="2800" dirty="0" smtClean="0">
                <a:latin typeface="宋体" panose="02010600030101010101" pitchFamily="2" charset="-122"/>
                <a:ea typeface="宋体" panose="02010600030101010101" pitchFamily="2" charset="-122"/>
              </a:rPr>
              <a:t>1molO</a:t>
            </a:r>
            <a:r>
              <a:rPr lang="en-US" altLang="zh-CN" sz="2800" baseline="-250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生成</a:t>
            </a:r>
            <a:endParaRPr lang="zh-CN" altLang="en-US" sz="2800" dirty="0"/>
          </a:p>
        </p:txBody>
      </p:sp>
    </p:spTree>
    <p:extLst>
      <p:ext uri="{BB962C8B-B14F-4D97-AF65-F5344CB8AC3E}">
        <p14:creationId xmlns:p14="http://schemas.microsoft.com/office/powerpoint/2010/main" val="2861312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041208" y="1463630"/>
            <a:ext cx="809783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latin typeface="Times New Roman" panose="02020603050405020304" pitchFamily="18" charset="0"/>
                <a:ea typeface="隶书" panose="02010509060101010101" pitchFamily="49" charset="-122"/>
              </a:rPr>
              <a:t>下列哪种说法可以证明反应</a:t>
            </a:r>
          </a:p>
          <a:p>
            <a:pPr eaLnBrk="1" hangingPunct="1"/>
            <a:r>
              <a:rPr lang="en-US" altLang="zh-CN" sz="3200" b="1" dirty="0">
                <a:latin typeface="Times New Roman" panose="02020603050405020304" pitchFamily="18" charset="0"/>
                <a:ea typeface="隶书" panose="02010509060101010101" pitchFamily="49" charset="-122"/>
              </a:rPr>
              <a:t>N</a:t>
            </a:r>
            <a:r>
              <a:rPr lang="en-US" altLang="zh-CN" sz="3200" b="1" baseline="-25000" dirty="0">
                <a:latin typeface="Times New Roman" panose="02020603050405020304" pitchFamily="18" charset="0"/>
                <a:ea typeface="隶书" panose="02010509060101010101" pitchFamily="49" charset="-122"/>
              </a:rPr>
              <a:t>2  </a:t>
            </a:r>
            <a:r>
              <a:rPr lang="en-US" altLang="zh-CN" sz="3200" b="1" dirty="0">
                <a:latin typeface="Times New Roman" panose="02020603050405020304" pitchFamily="18" charset="0"/>
                <a:ea typeface="隶书" panose="02010509060101010101" pitchFamily="49" charset="-122"/>
              </a:rPr>
              <a:t>+ 3H</a:t>
            </a:r>
            <a:r>
              <a:rPr lang="en-US" altLang="zh-CN" sz="3200" b="1" baseline="-25000" dirty="0">
                <a:latin typeface="Times New Roman" panose="02020603050405020304" pitchFamily="18" charset="0"/>
                <a:ea typeface="隶书" panose="02010509060101010101" pitchFamily="49" charset="-122"/>
              </a:rPr>
              <a:t>2</a:t>
            </a:r>
            <a:r>
              <a:rPr lang="en-US" altLang="zh-CN" sz="3200" b="1" dirty="0">
                <a:latin typeface="Times New Roman" panose="02020603050405020304" pitchFamily="18" charset="0"/>
                <a:ea typeface="隶书" panose="02010509060101010101" pitchFamily="49" charset="-122"/>
              </a:rPr>
              <a:t>            2NH</a:t>
            </a:r>
            <a:r>
              <a:rPr lang="en-US" altLang="zh-CN" sz="3200" b="1" baseline="-25000" dirty="0">
                <a:latin typeface="Times New Roman" panose="02020603050405020304" pitchFamily="18" charset="0"/>
                <a:ea typeface="隶书" panose="02010509060101010101" pitchFamily="49" charset="-122"/>
              </a:rPr>
              <a:t>3</a:t>
            </a:r>
            <a:r>
              <a:rPr lang="zh-CN" altLang="en-US" sz="3200" b="1" dirty="0">
                <a:latin typeface="Times New Roman" panose="02020603050405020304" pitchFamily="18" charset="0"/>
                <a:ea typeface="隶书" panose="02010509060101010101" pitchFamily="49" charset="-122"/>
              </a:rPr>
              <a:t>达到平衡状态</a:t>
            </a:r>
          </a:p>
          <a:p>
            <a:pPr eaLnBrk="1" hangingPunct="1"/>
            <a:r>
              <a:rPr lang="en-US" altLang="zh-CN" sz="3200" b="1" dirty="0">
                <a:latin typeface="Times New Roman" panose="02020603050405020304" pitchFamily="18" charset="0"/>
                <a:ea typeface="隶书" panose="02010509060101010101" pitchFamily="49" charset="-122"/>
              </a:rPr>
              <a:t>A.1</a:t>
            </a:r>
            <a:r>
              <a:rPr lang="zh-CN" altLang="en-US" sz="3200" b="1" dirty="0">
                <a:latin typeface="Times New Roman" panose="02020603050405020304" pitchFamily="18" charset="0"/>
                <a:ea typeface="隶书" panose="02010509060101010101" pitchFamily="49" charset="-122"/>
              </a:rPr>
              <a:t>个         键断裂的同时，有</a:t>
            </a:r>
            <a:r>
              <a:rPr lang="en-US" altLang="zh-CN" sz="3200" b="1" dirty="0">
                <a:latin typeface="Times New Roman" panose="02020603050405020304" pitchFamily="18" charset="0"/>
                <a:ea typeface="隶书" panose="02010509060101010101" pitchFamily="49" charset="-122"/>
              </a:rPr>
              <a:t>3</a:t>
            </a:r>
            <a:r>
              <a:rPr lang="zh-CN" altLang="en-US" sz="3200" b="1" dirty="0">
                <a:latin typeface="Times New Roman" panose="02020603050405020304" pitchFamily="18" charset="0"/>
                <a:ea typeface="隶书" panose="02010509060101010101" pitchFamily="49" charset="-122"/>
              </a:rPr>
              <a:t>个         键形成</a:t>
            </a:r>
          </a:p>
          <a:p>
            <a:pPr eaLnBrk="1" hangingPunct="1"/>
            <a:r>
              <a:rPr lang="en-US" altLang="zh-CN" sz="3200" b="1" dirty="0">
                <a:latin typeface="Times New Roman" panose="02020603050405020304" pitchFamily="18" charset="0"/>
                <a:ea typeface="隶书" panose="02010509060101010101" pitchFamily="49" charset="-122"/>
              </a:rPr>
              <a:t>B.1</a:t>
            </a:r>
            <a:r>
              <a:rPr lang="zh-CN" altLang="en-US" sz="3200" b="1" dirty="0">
                <a:latin typeface="Times New Roman" panose="02020603050405020304" pitchFamily="18" charset="0"/>
                <a:ea typeface="隶书" panose="02010509060101010101" pitchFamily="49" charset="-122"/>
              </a:rPr>
              <a:t>个         键断裂的同时，有</a:t>
            </a:r>
            <a:r>
              <a:rPr lang="en-US" altLang="zh-CN" sz="3200" b="1" dirty="0">
                <a:latin typeface="Times New Roman" panose="02020603050405020304" pitchFamily="18" charset="0"/>
                <a:ea typeface="隶书" panose="02010509060101010101" pitchFamily="49" charset="-122"/>
              </a:rPr>
              <a:t>3</a:t>
            </a:r>
            <a:r>
              <a:rPr lang="zh-CN" altLang="en-US" sz="3200" b="1" dirty="0">
                <a:latin typeface="Times New Roman" panose="02020603050405020304" pitchFamily="18" charset="0"/>
                <a:ea typeface="隶书" panose="02010509060101010101" pitchFamily="49" charset="-122"/>
              </a:rPr>
              <a:t>个         键断裂</a:t>
            </a:r>
          </a:p>
          <a:p>
            <a:pPr eaLnBrk="1" hangingPunct="1"/>
            <a:r>
              <a:rPr lang="en-US" altLang="zh-CN" sz="3200" b="1" dirty="0">
                <a:latin typeface="Times New Roman" panose="02020603050405020304" pitchFamily="18" charset="0"/>
                <a:ea typeface="隶书" panose="02010509060101010101" pitchFamily="49" charset="-122"/>
              </a:rPr>
              <a:t>C.1</a:t>
            </a:r>
            <a:r>
              <a:rPr lang="zh-CN" altLang="en-US" sz="3200" b="1" dirty="0">
                <a:latin typeface="Times New Roman" panose="02020603050405020304" pitchFamily="18" charset="0"/>
                <a:ea typeface="隶书" panose="02010509060101010101" pitchFamily="49" charset="-122"/>
              </a:rPr>
              <a:t>个         键断裂的同时，有</a:t>
            </a:r>
            <a:r>
              <a:rPr lang="en-US" altLang="zh-CN" sz="3200" b="1" dirty="0">
                <a:latin typeface="Times New Roman" panose="02020603050405020304" pitchFamily="18" charset="0"/>
                <a:ea typeface="隶书" panose="02010509060101010101" pitchFamily="49" charset="-122"/>
              </a:rPr>
              <a:t>6</a:t>
            </a:r>
            <a:r>
              <a:rPr lang="zh-CN" altLang="en-US" sz="3200" b="1" dirty="0">
                <a:latin typeface="Times New Roman" panose="02020603050405020304" pitchFamily="18" charset="0"/>
                <a:ea typeface="隶书" panose="02010509060101010101" pitchFamily="49" charset="-122"/>
              </a:rPr>
              <a:t>个         键断裂</a:t>
            </a:r>
          </a:p>
          <a:p>
            <a:pPr eaLnBrk="1" hangingPunct="1"/>
            <a:r>
              <a:rPr lang="en-US" altLang="zh-CN" sz="3200" b="1" dirty="0">
                <a:latin typeface="Times New Roman" panose="02020603050405020304" pitchFamily="18" charset="0"/>
                <a:ea typeface="隶书" panose="02010509060101010101" pitchFamily="49" charset="-122"/>
              </a:rPr>
              <a:t>D.1</a:t>
            </a:r>
            <a:r>
              <a:rPr lang="zh-CN" altLang="en-US" sz="3200" b="1" dirty="0">
                <a:latin typeface="Times New Roman" panose="02020603050405020304" pitchFamily="18" charset="0"/>
                <a:ea typeface="隶书" panose="02010509060101010101" pitchFamily="49" charset="-122"/>
              </a:rPr>
              <a:t>个         键断裂的同时，有</a:t>
            </a:r>
            <a:r>
              <a:rPr lang="en-US" altLang="zh-CN" sz="3200" b="1" dirty="0">
                <a:latin typeface="Times New Roman" panose="02020603050405020304" pitchFamily="18" charset="0"/>
                <a:ea typeface="隶书" panose="02010509060101010101" pitchFamily="49" charset="-122"/>
              </a:rPr>
              <a:t>6</a:t>
            </a:r>
            <a:r>
              <a:rPr lang="zh-CN" altLang="en-US" sz="3200" b="1" dirty="0">
                <a:latin typeface="Times New Roman" panose="02020603050405020304" pitchFamily="18" charset="0"/>
                <a:ea typeface="隶书" panose="02010509060101010101" pitchFamily="49" charset="-122"/>
              </a:rPr>
              <a:t>个         键形成</a:t>
            </a:r>
          </a:p>
        </p:txBody>
      </p:sp>
      <p:grpSp>
        <p:nvGrpSpPr>
          <p:cNvPr id="3" name="Group 11"/>
          <p:cNvGrpSpPr>
            <a:grpSpLocks/>
          </p:cNvGrpSpPr>
          <p:nvPr/>
        </p:nvGrpSpPr>
        <p:grpSpPr bwMode="auto">
          <a:xfrm>
            <a:off x="3081519" y="2471173"/>
            <a:ext cx="1077913" cy="596900"/>
            <a:chOff x="1106" y="3025"/>
            <a:chExt cx="679" cy="376"/>
          </a:xfrm>
        </p:grpSpPr>
        <p:sp>
          <p:nvSpPr>
            <p:cNvPr id="4" name="Text Box 12"/>
            <p:cNvSpPr txBox="1">
              <a:spLocks noChangeArrowheads="1"/>
            </p:cNvSpPr>
            <p:nvPr/>
          </p:nvSpPr>
          <p:spPr bwMode="auto">
            <a:xfrm>
              <a:off x="1106" y="303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sp>
          <p:nvSpPr>
            <p:cNvPr id="5" name="Text Box 13"/>
            <p:cNvSpPr txBox="1">
              <a:spLocks noChangeArrowheads="1"/>
            </p:cNvSpPr>
            <p:nvPr/>
          </p:nvSpPr>
          <p:spPr bwMode="auto">
            <a:xfrm>
              <a:off x="1484" y="3025"/>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grpSp>
          <p:nvGrpSpPr>
            <p:cNvPr id="6" name="Group 14"/>
            <p:cNvGrpSpPr>
              <a:grpSpLocks/>
            </p:cNvGrpSpPr>
            <p:nvPr/>
          </p:nvGrpSpPr>
          <p:grpSpPr bwMode="auto">
            <a:xfrm>
              <a:off x="1344" y="3168"/>
              <a:ext cx="192" cy="96"/>
              <a:chOff x="2400" y="3168"/>
              <a:chExt cx="192" cy="96"/>
            </a:xfrm>
          </p:grpSpPr>
          <p:sp>
            <p:nvSpPr>
              <p:cNvPr id="7" name="Line 15"/>
              <p:cNvSpPr>
                <a:spLocks noChangeShapeType="1"/>
              </p:cNvSpPr>
              <p:nvPr/>
            </p:nvSpPr>
            <p:spPr bwMode="auto">
              <a:xfrm>
                <a:off x="2400" y="3168"/>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16"/>
              <p:cNvSpPr>
                <a:spLocks noChangeShapeType="1"/>
              </p:cNvSpPr>
              <p:nvPr/>
            </p:nvSpPr>
            <p:spPr bwMode="auto">
              <a:xfrm>
                <a:off x="2400" y="3216"/>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17"/>
              <p:cNvSpPr>
                <a:spLocks noChangeShapeType="1"/>
              </p:cNvSpPr>
              <p:nvPr/>
            </p:nvSpPr>
            <p:spPr bwMode="auto">
              <a:xfrm>
                <a:off x="2400" y="3264"/>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 name="Group 25"/>
          <p:cNvGrpSpPr>
            <a:grpSpLocks/>
          </p:cNvGrpSpPr>
          <p:nvPr/>
        </p:nvGrpSpPr>
        <p:grpSpPr bwMode="auto">
          <a:xfrm>
            <a:off x="7869420" y="2423206"/>
            <a:ext cx="957262" cy="590550"/>
            <a:chOff x="1797" y="3564"/>
            <a:chExt cx="603" cy="372"/>
          </a:xfrm>
        </p:grpSpPr>
        <p:sp>
          <p:nvSpPr>
            <p:cNvPr id="11" name="Text Box 26"/>
            <p:cNvSpPr txBox="1">
              <a:spLocks noChangeArrowheads="1"/>
            </p:cNvSpPr>
            <p:nvPr/>
          </p:nvSpPr>
          <p:spPr bwMode="auto">
            <a:xfrm>
              <a:off x="1797" y="3564"/>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12" name="Text Box 27"/>
            <p:cNvSpPr txBox="1">
              <a:spLocks noChangeArrowheads="1"/>
            </p:cNvSpPr>
            <p:nvPr/>
          </p:nvSpPr>
          <p:spPr bwMode="auto">
            <a:xfrm>
              <a:off x="2085" y="3571"/>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13" name="Line 28"/>
            <p:cNvSpPr>
              <a:spLocks noChangeShapeType="1"/>
            </p:cNvSpPr>
            <p:nvPr/>
          </p:nvSpPr>
          <p:spPr bwMode="auto">
            <a:xfrm>
              <a:off x="2016" y="3744"/>
              <a:ext cx="14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1"/>
          <p:cNvGrpSpPr>
            <a:grpSpLocks/>
          </p:cNvGrpSpPr>
          <p:nvPr/>
        </p:nvGrpSpPr>
        <p:grpSpPr bwMode="auto">
          <a:xfrm>
            <a:off x="3142637" y="2978831"/>
            <a:ext cx="1077913" cy="596900"/>
            <a:chOff x="1106" y="3025"/>
            <a:chExt cx="679" cy="376"/>
          </a:xfrm>
        </p:grpSpPr>
        <p:sp>
          <p:nvSpPr>
            <p:cNvPr id="15" name="Text Box 12"/>
            <p:cNvSpPr txBox="1">
              <a:spLocks noChangeArrowheads="1"/>
            </p:cNvSpPr>
            <p:nvPr/>
          </p:nvSpPr>
          <p:spPr bwMode="auto">
            <a:xfrm>
              <a:off x="1106" y="303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sp>
          <p:nvSpPr>
            <p:cNvPr id="16" name="Text Box 13"/>
            <p:cNvSpPr txBox="1">
              <a:spLocks noChangeArrowheads="1"/>
            </p:cNvSpPr>
            <p:nvPr/>
          </p:nvSpPr>
          <p:spPr bwMode="auto">
            <a:xfrm>
              <a:off x="1484" y="3025"/>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grpSp>
          <p:nvGrpSpPr>
            <p:cNvPr id="17" name="Group 14"/>
            <p:cNvGrpSpPr>
              <a:grpSpLocks/>
            </p:cNvGrpSpPr>
            <p:nvPr/>
          </p:nvGrpSpPr>
          <p:grpSpPr bwMode="auto">
            <a:xfrm>
              <a:off x="1344" y="3168"/>
              <a:ext cx="192" cy="96"/>
              <a:chOff x="2400" y="3168"/>
              <a:chExt cx="192" cy="96"/>
            </a:xfrm>
          </p:grpSpPr>
          <p:sp>
            <p:nvSpPr>
              <p:cNvPr id="18" name="Line 15"/>
              <p:cNvSpPr>
                <a:spLocks noChangeShapeType="1"/>
              </p:cNvSpPr>
              <p:nvPr/>
            </p:nvSpPr>
            <p:spPr bwMode="auto">
              <a:xfrm>
                <a:off x="2400" y="3168"/>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16"/>
              <p:cNvSpPr>
                <a:spLocks noChangeShapeType="1"/>
              </p:cNvSpPr>
              <p:nvPr/>
            </p:nvSpPr>
            <p:spPr bwMode="auto">
              <a:xfrm>
                <a:off x="2400" y="3216"/>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0" name="Line 17"/>
              <p:cNvSpPr>
                <a:spLocks noChangeShapeType="1"/>
              </p:cNvSpPr>
              <p:nvPr/>
            </p:nvSpPr>
            <p:spPr bwMode="auto">
              <a:xfrm>
                <a:off x="2400" y="3264"/>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 name="Group 25"/>
          <p:cNvGrpSpPr>
            <a:grpSpLocks/>
          </p:cNvGrpSpPr>
          <p:nvPr/>
        </p:nvGrpSpPr>
        <p:grpSpPr bwMode="auto">
          <a:xfrm>
            <a:off x="7930538" y="2930864"/>
            <a:ext cx="957262" cy="590550"/>
            <a:chOff x="1797" y="3564"/>
            <a:chExt cx="603" cy="372"/>
          </a:xfrm>
        </p:grpSpPr>
        <p:sp>
          <p:nvSpPr>
            <p:cNvPr id="22" name="Text Box 26"/>
            <p:cNvSpPr txBox="1">
              <a:spLocks noChangeArrowheads="1"/>
            </p:cNvSpPr>
            <p:nvPr/>
          </p:nvSpPr>
          <p:spPr bwMode="auto">
            <a:xfrm>
              <a:off x="1797" y="3564"/>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23" name="Text Box 27"/>
            <p:cNvSpPr txBox="1">
              <a:spLocks noChangeArrowheads="1"/>
            </p:cNvSpPr>
            <p:nvPr/>
          </p:nvSpPr>
          <p:spPr bwMode="auto">
            <a:xfrm>
              <a:off x="2085" y="3571"/>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24" name="Line 28"/>
            <p:cNvSpPr>
              <a:spLocks noChangeShapeType="1"/>
            </p:cNvSpPr>
            <p:nvPr/>
          </p:nvSpPr>
          <p:spPr bwMode="auto">
            <a:xfrm>
              <a:off x="2016" y="3744"/>
              <a:ext cx="14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11"/>
          <p:cNvGrpSpPr>
            <a:grpSpLocks/>
          </p:cNvGrpSpPr>
          <p:nvPr/>
        </p:nvGrpSpPr>
        <p:grpSpPr bwMode="auto">
          <a:xfrm>
            <a:off x="3020400" y="3432515"/>
            <a:ext cx="1077913" cy="596900"/>
            <a:chOff x="1106" y="3025"/>
            <a:chExt cx="679" cy="376"/>
          </a:xfrm>
        </p:grpSpPr>
        <p:sp>
          <p:nvSpPr>
            <p:cNvPr id="26" name="Text Box 12"/>
            <p:cNvSpPr txBox="1">
              <a:spLocks noChangeArrowheads="1"/>
            </p:cNvSpPr>
            <p:nvPr/>
          </p:nvSpPr>
          <p:spPr bwMode="auto">
            <a:xfrm>
              <a:off x="1106" y="303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sp>
          <p:nvSpPr>
            <p:cNvPr id="27" name="Text Box 13"/>
            <p:cNvSpPr txBox="1">
              <a:spLocks noChangeArrowheads="1"/>
            </p:cNvSpPr>
            <p:nvPr/>
          </p:nvSpPr>
          <p:spPr bwMode="auto">
            <a:xfrm>
              <a:off x="1484" y="3025"/>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grpSp>
          <p:nvGrpSpPr>
            <p:cNvPr id="28" name="Group 14"/>
            <p:cNvGrpSpPr>
              <a:grpSpLocks/>
            </p:cNvGrpSpPr>
            <p:nvPr/>
          </p:nvGrpSpPr>
          <p:grpSpPr bwMode="auto">
            <a:xfrm>
              <a:off x="1344" y="3168"/>
              <a:ext cx="192" cy="96"/>
              <a:chOff x="2400" y="3168"/>
              <a:chExt cx="192" cy="96"/>
            </a:xfrm>
          </p:grpSpPr>
          <p:sp>
            <p:nvSpPr>
              <p:cNvPr id="29" name="Line 15"/>
              <p:cNvSpPr>
                <a:spLocks noChangeShapeType="1"/>
              </p:cNvSpPr>
              <p:nvPr/>
            </p:nvSpPr>
            <p:spPr bwMode="auto">
              <a:xfrm>
                <a:off x="2400" y="3168"/>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0" name="Line 16"/>
              <p:cNvSpPr>
                <a:spLocks noChangeShapeType="1"/>
              </p:cNvSpPr>
              <p:nvPr/>
            </p:nvSpPr>
            <p:spPr bwMode="auto">
              <a:xfrm>
                <a:off x="2400" y="3216"/>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Line 17"/>
              <p:cNvSpPr>
                <a:spLocks noChangeShapeType="1"/>
              </p:cNvSpPr>
              <p:nvPr/>
            </p:nvSpPr>
            <p:spPr bwMode="auto">
              <a:xfrm>
                <a:off x="2400" y="3264"/>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2" name="Group 25"/>
          <p:cNvGrpSpPr>
            <a:grpSpLocks/>
          </p:cNvGrpSpPr>
          <p:nvPr/>
        </p:nvGrpSpPr>
        <p:grpSpPr bwMode="auto">
          <a:xfrm>
            <a:off x="7808301" y="3384548"/>
            <a:ext cx="957262" cy="590550"/>
            <a:chOff x="1797" y="3564"/>
            <a:chExt cx="603" cy="372"/>
          </a:xfrm>
        </p:grpSpPr>
        <p:sp>
          <p:nvSpPr>
            <p:cNvPr id="33" name="Text Box 26"/>
            <p:cNvSpPr txBox="1">
              <a:spLocks noChangeArrowheads="1"/>
            </p:cNvSpPr>
            <p:nvPr/>
          </p:nvSpPr>
          <p:spPr bwMode="auto">
            <a:xfrm>
              <a:off x="1797" y="3564"/>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34" name="Text Box 27"/>
            <p:cNvSpPr txBox="1">
              <a:spLocks noChangeArrowheads="1"/>
            </p:cNvSpPr>
            <p:nvPr/>
          </p:nvSpPr>
          <p:spPr bwMode="auto">
            <a:xfrm>
              <a:off x="2085" y="3571"/>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35" name="Line 28"/>
            <p:cNvSpPr>
              <a:spLocks noChangeShapeType="1"/>
            </p:cNvSpPr>
            <p:nvPr/>
          </p:nvSpPr>
          <p:spPr bwMode="auto">
            <a:xfrm>
              <a:off x="2016" y="3744"/>
              <a:ext cx="14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11"/>
          <p:cNvGrpSpPr>
            <a:grpSpLocks/>
          </p:cNvGrpSpPr>
          <p:nvPr/>
        </p:nvGrpSpPr>
        <p:grpSpPr bwMode="auto">
          <a:xfrm>
            <a:off x="3081518" y="3953169"/>
            <a:ext cx="1077913" cy="596900"/>
            <a:chOff x="1106" y="3025"/>
            <a:chExt cx="679" cy="376"/>
          </a:xfrm>
        </p:grpSpPr>
        <p:sp>
          <p:nvSpPr>
            <p:cNvPr id="37" name="Text Box 12"/>
            <p:cNvSpPr txBox="1">
              <a:spLocks noChangeArrowheads="1"/>
            </p:cNvSpPr>
            <p:nvPr/>
          </p:nvSpPr>
          <p:spPr bwMode="auto">
            <a:xfrm>
              <a:off x="1106" y="303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sp>
          <p:nvSpPr>
            <p:cNvPr id="38" name="Text Box 13"/>
            <p:cNvSpPr txBox="1">
              <a:spLocks noChangeArrowheads="1"/>
            </p:cNvSpPr>
            <p:nvPr/>
          </p:nvSpPr>
          <p:spPr bwMode="auto">
            <a:xfrm>
              <a:off x="1484" y="3025"/>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N</a:t>
              </a:r>
            </a:p>
          </p:txBody>
        </p:sp>
        <p:grpSp>
          <p:nvGrpSpPr>
            <p:cNvPr id="39" name="Group 14"/>
            <p:cNvGrpSpPr>
              <a:grpSpLocks/>
            </p:cNvGrpSpPr>
            <p:nvPr/>
          </p:nvGrpSpPr>
          <p:grpSpPr bwMode="auto">
            <a:xfrm>
              <a:off x="1344" y="3168"/>
              <a:ext cx="192" cy="96"/>
              <a:chOff x="2400" y="3168"/>
              <a:chExt cx="192" cy="96"/>
            </a:xfrm>
          </p:grpSpPr>
          <p:sp>
            <p:nvSpPr>
              <p:cNvPr id="40" name="Line 15"/>
              <p:cNvSpPr>
                <a:spLocks noChangeShapeType="1"/>
              </p:cNvSpPr>
              <p:nvPr/>
            </p:nvSpPr>
            <p:spPr bwMode="auto">
              <a:xfrm>
                <a:off x="2400" y="3168"/>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1" name="Line 16"/>
              <p:cNvSpPr>
                <a:spLocks noChangeShapeType="1"/>
              </p:cNvSpPr>
              <p:nvPr/>
            </p:nvSpPr>
            <p:spPr bwMode="auto">
              <a:xfrm>
                <a:off x="2400" y="3216"/>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2" name="Line 17"/>
              <p:cNvSpPr>
                <a:spLocks noChangeShapeType="1"/>
              </p:cNvSpPr>
              <p:nvPr/>
            </p:nvSpPr>
            <p:spPr bwMode="auto">
              <a:xfrm>
                <a:off x="2400" y="3264"/>
                <a:ext cx="192"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3" name="Group 25"/>
          <p:cNvGrpSpPr>
            <a:grpSpLocks/>
          </p:cNvGrpSpPr>
          <p:nvPr/>
        </p:nvGrpSpPr>
        <p:grpSpPr bwMode="auto">
          <a:xfrm>
            <a:off x="7869419" y="3905202"/>
            <a:ext cx="957262" cy="590550"/>
            <a:chOff x="1797" y="3564"/>
            <a:chExt cx="603" cy="372"/>
          </a:xfrm>
        </p:grpSpPr>
        <p:sp>
          <p:nvSpPr>
            <p:cNvPr id="44" name="Text Box 26"/>
            <p:cNvSpPr txBox="1">
              <a:spLocks noChangeArrowheads="1"/>
            </p:cNvSpPr>
            <p:nvPr/>
          </p:nvSpPr>
          <p:spPr bwMode="auto">
            <a:xfrm>
              <a:off x="1797" y="3564"/>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45" name="Text Box 27"/>
            <p:cNvSpPr txBox="1">
              <a:spLocks noChangeArrowheads="1"/>
            </p:cNvSpPr>
            <p:nvPr/>
          </p:nvSpPr>
          <p:spPr bwMode="auto">
            <a:xfrm>
              <a:off x="2085" y="3571"/>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隶书" panose="02010509060101010101" pitchFamily="49" charset="-122"/>
                </a:rPr>
                <a:t>H</a:t>
              </a:r>
            </a:p>
          </p:txBody>
        </p:sp>
        <p:sp>
          <p:nvSpPr>
            <p:cNvPr id="46" name="Line 28"/>
            <p:cNvSpPr>
              <a:spLocks noChangeShapeType="1"/>
            </p:cNvSpPr>
            <p:nvPr/>
          </p:nvSpPr>
          <p:spPr bwMode="auto">
            <a:xfrm>
              <a:off x="2016" y="3744"/>
              <a:ext cx="14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7" name="Object 12"/>
          <p:cNvGraphicFramePr>
            <a:graphicFrameLocks noChangeAspect="1"/>
          </p:cNvGraphicFramePr>
          <p:nvPr>
            <p:extLst>
              <p:ext uri="{D42A27DB-BD31-4B8C-83A1-F6EECF244321}">
                <p14:modId xmlns:p14="http://schemas.microsoft.com/office/powerpoint/2010/main" val="1490743070"/>
              </p:ext>
            </p:extLst>
          </p:nvPr>
        </p:nvGraphicFramePr>
        <p:xfrm>
          <a:off x="3920512" y="2122369"/>
          <a:ext cx="914400" cy="290513"/>
        </p:xfrm>
        <a:graphic>
          <a:graphicData uri="http://schemas.openxmlformats.org/presentationml/2006/ole">
            <mc:AlternateContent xmlns:mc="http://schemas.openxmlformats.org/markup-compatibility/2006">
              <mc:Choice xmlns:v="urn:schemas-microsoft-com:vml" Requires="v">
                <p:oleObj spid="_x0000_s25634" r:id="rId3" imgW="594677" imgH="161861" progId="">
                  <p:embed/>
                </p:oleObj>
              </mc:Choice>
              <mc:Fallback>
                <p:oleObj r:id="rId3" imgW="594677" imgH="161861" progId="">
                  <p:embed/>
                  <p:pic>
                    <p:nvPicPr>
                      <p:cNvPr id="5"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512" y="2122369"/>
                        <a:ext cx="914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7652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23021376"/>
              </p:ext>
            </p:extLst>
          </p:nvPr>
        </p:nvGraphicFramePr>
        <p:xfrm>
          <a:off x="1518829" y="3042478"/>
          <a:ext cx="7912555" cy="2881910"/>
        </p:xfrm>
        <a:graphic>
          <a:graphicData uri="http://schemas.openxmlformats.org/drawingml/2006/table">
            <a:tbl>
              <a:tblPr/>
              <a:tblGrid>
                <a:gridCol w="724855">
                  <a:extLst>
                    <a:ext uri="{9D8B030D-6E8A-4147-A177-3AD203B41FA5}">
                      <a16:colId xmlns:a16="http://schemas.microsoft.com/office/drawing/2014/main" val="2056285467"/>
                    </a:ext>
                  </a:extLst>
                </a:gridCol>
                <a:gridCol w="3454964">
                  <a:extLst>
                    <a:ext uri="{9D8B030D-6E8A-4147-A177-3AD203B41FA5}">
                      <a16:colId xmlns:a16="http://schemas.microsoft.com/office/drawing/2014/main" val="2207829360"/>
                    </a:ext>
                  </a:extLst>
                </a:gridCol>
                <a:gridCol w="3732736">
                  <a:extLst>
                    <a:ext uri="{9D8B030D-6E8A-4147-A177-3AD203B41FA5}">
                      <a16:colId xmlns:a16="http://schemas.microsoft.com/office/drawing/2014/main" val="264954073"/>
                    </a:ext>
                  </a:extLst>
                </a:gridCol>
              </a:tblGrid>
              <a:tr h="450863">
                <a:tc>
                  <a:txBody>
                    <a:bodyPr/>
                    <a:lstStyle/>
                    <a:p>
                      <a:pPr algn="ctr">
                        <a:lnSpc>
                          <a:spcPct val="130000"/>
                        </a:lnSpc>
                        <a:spcAft>
                          <a:spcPts val="0"/>
                        </a:spcAft>
                        <a:tabLst>
                          <a:tab pos="2933700" algn="l"/>
                        </a:tabLst>
                      </a:pPr>
                      <a:r>
                        <a:rPr lang="en-US" sz="2800" b="1" kern="100">
                          <a:effectLst/>
                          <a:latin typeface="Times New Roman" panose="02020603050405020304" pitchFamily="18" charset="0"/>
                          <a:ea typeface="宋体" panose="02010600030101010101" pitchFamily="2" charset="-122"/>
                          <a:cs typeface="Courier New" panose="02070309020205020404" pitchFamily="49" charset="0"/>
                        </a:rPr>
                        <a:t> </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正反应速率</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逆反应速率</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6782175"/>
                  </a:ext>
                </a:extLst>
              </a:tr>
              <a:tr h="450863">
                <a:tc>
                  <a:txBody>
                    <a:bodyPr/>
                    <a:lstStyle/>
                    <a:p>
                      <a:pPr algn="ctr">
                        <a:lnSpc>
                          <a:spcPct val="130000"/>
                        </a:lnSpc>
                        <a:spcAft>
                          <a:spcPts val="0"/>
                        </a:spcAft>
                        <a:tabLst>
                          <a:tab pos="2933700" algn="l"/>
                        </a:tabLst>
                      </a:pPr>
                      <a:r>
                        <a:rPr lang="en-US" sz="2800" b="1" kern="100">
                          <a:effectLst/>
                          <a:latin typeface="Times New Roman" panose="02020603050405020304" pitchFamily="18" charset="0"/>
                          <a:ea typeface="宋体" panose="02010600030101010101" pitchFamily="2" charset="-122"/>
                          <a:cs typeface="Courier New" panose="02070309020205020404" pitchFamily="49" charset="0"/>
                        </a:rPr>
                        <a:t>A</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dirty="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zh-CN"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2 mol/(L·min)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a:effectLst/>
                          <a:latin typeface="Times New Roman" panose="02020603050405020304" pitchFamily="18" charset="0"/>
                          <a:ea typeface="Times New Roman" panose="02020603050405020304" pitchFamily="18" charset="0"/>
                          <a:cs typeface="Times New Roman" panose="02020603050405020304" pitchFamily="18" charset="0"/>
                        </a:rPr>
                        <a:t>B</a:t>
                      </a: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a:effectLst/>
                          <a:latin typeface="Times New Roman" panose="02020603050405020304" pitchFamily="18" charset="0"/>
                          <a:ea typeface="Times New Roman" panose="02020603050405020304" pitchFamily="18" charset="0"/>
                          <a:cs typeface="Times New Roman" panose="02020603050405020304" pitchFamily="18" charset="0"/>
                        </a:rPr>
                        <a:t>2 mol/(L·min)</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5195994"/>
                  </a:ext>
                </a:extLst>
              </a:tr>
              <a:tr h="450863">
                <a:tc>
                  <a:txBody>
                    <a:bodyPr/>
                    <a:lstStyle/>
                    <a:p>
                      <a:pPr algn="ctr">
                        <a:lnSpc>
                          <a:spcPct val="130000"/>
                        </a:lnSpc>
                        <a:spcAft>
                          <a:spcPts val="0"/>
                        </a:spcAft>
                        <a:tabLst>
                          <a:tab pos="2933700" algn="l"/>
                        </a:tabLst>
                      </a:pPr>
                      <a:r>
                        <a:rPr lang="en-US" sz="2800" b="1" kern="100">
                          <a:effectLst/>
                          <a:latin typeface="Times New Roman" panose="02020603050405020304" pitchFamily="18" charset="0"/>
                          <a:ea typeface="宋体" panose="02010600030101010101" pitchFamily="2" charset="-122"/>
                          <a:cs typeface="Courier New" panose="02070309020205020404" pitchFamily="49" charset="0"/>
                        </a:rPr>
                        <a:t>B</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dirty="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zh-CN"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2 mol/(L·min)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a:effectLst/>
                          <a:latin typeface="Times New Roman" panose="02020603050405020304" pitchFamily="18" charset="0"/>
                          <a:ea typeface="Times New Roman" panose="02020603050405020304" pitchFamily="18" charset="0"/>
                          <a:cs typeface="Times New Roman" panose="02020603050405020304" pitchFamily="18" charset="0"/>
                        </a:rPr>
                        <a:t>C</a:t>
                      </a: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a:effectLst/>
                          <a:latin typeface="Times New Roman" panose="02020603050405020304" pitchFamily="18" charset="0"/>
                          <a:ea typeface="Times New Roman" panose="02020603050405020304" pitchFamily="18" charset="0"/>
                          <a:cs typeface="Times New Roman" panose="02020603050405020304" pitchFamily="18" charset="0"/>
                        </a:rPr>
                        <a:t>2 mol/(L·min)</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496324"/>
                  </a:ext>
                </a:extLst>
              </a:tr>
              <a:tr h="450863">
                <a:tc>
                  <a:txBody>
                    <a:bodyPr/>
                    <a:lstStyle/>
                    <a:p>
                      <a:pPr algn="ctr">
                        <a:lnSpc>
                          <a:spcPct val="130000"/>
                        </a:lnSpc>
                        <a:spcAft>
                          <a:spcPts val="0"/>
                        </a:spcAft>
                        <a:tabLst>
                          <a:tab pos="2933700" algn="l"/>
                        </a:tabLst>
                      </a:pPr>
                      <a:r>
                        <a:rPr lang="en-US" sz="2800" b="1" kern="100">
                          <a:effectLst/>
                          <a:latin typeface="Times New Roman" panose="02020603050405020304" pitchFamily="18" charset="0"/>
                          <a:ea typeface="宋体" panose="02010600030101010101" pitchFamily="2" charset="-122"/>
                          <a:cs typeface="Courier New" panose="02070309020205020404" pitchFamily="49" charset="0"/>
                        </a:rPr>
                        <a:t>C</a:t>
                      </a:r>
                      <a:endParaRPr lang="zh-CN" sz="2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dirty="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zh-CN"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1 mol/(L·min)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a:effectLst/>
                          <a:latin typeface="Times New Roman" panose="02020603050405020304" pitchFamily="18" charset="0"/>
                          <a:ea typeface="Times New Roman" panose="02020603050405020304" pitchFamily="18" charset="0"/>
                          <a:cs typeface="Times New Roman" panose="02020603050405020304" pitchFamily="18" charset="0"/>
                        </a:rPr>
                        <a:t>B</a:t>
                      </a: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a:effectLst/>
                          <a:latin typeface="Times New Roman" panose="02020603050405020304" pitchFamily="18" charset="0"/>
                          <a:ea typeface="Times New Roman" panose="02020603050405020304" pitchFamily="18" charset="0"/>
                          <a:cs typeface="Times New Roman" panose="02020603050405020304" pitchFamily="18" charset="0"/>
                        </a:rPr>
                        <a:t>2 mol/(L·min)</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557689"/>
                  </a:ext>
                </a:extLst>
              </a:tr>
              <a:tr h="901726">
                <a:tc>
                  <a:txBody>
                    <a:bodyPr/>
                    <a:lstStyle/>
                    <a:p>
                      <a:pPr algn="ctr">
                        <a:lnSpc>
                          <a:spcPct val="130000"/>
                        </a:lnSpc>
                        <a:spcAft>
                          <a:spcPts val="0"/>
                        </a:spcAft>
                        <a:tabLst>
                          <a:tab pos="2933700" algn="l"/>
                        </a:tabLst>
                      </a:pPr>
                      <a:r>
                        <a:rPr lang="en-US" sz="2800" b="1" kern="100" dirty="0">
                          <a:effectLst/>
                          <a:latin typeface="Times New Roman" panose="02020603050405020304" pitchFamily="18" charset="0"/>
                          <a:ea typeface="宋体" panose="02010600030101010101" pitchFamily="2" charset="-122"/>
                          <a:cs typeface="Courier New" panose="02070309020205020404" pitchFamily="49" charset="0"/>
                        </a:rPr>
                        <a:t>D</a:t>
                      </a:r>
                      <a:endParaRPr lang="zh-CN" sz="2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a:effectLst/>
                          <a:latin typeface="Times New Roman" panose="02020603050405020304" pitchFamily="18" charset="0"/>
                          <a:ea typeface="Times New Roman" panose="02020603050405020304" pitchFamily="18" charset="0"/>
                          <a:cs typeface="Times New Roman" panose="02020603050405020304" pitchFamily="18" charset="0"/>
                        </a:rPr>
                        <a:t>A</a:t>
                      </a:r>
                      <a:r>
                        <a:rPr lang="zh-CN" sz="2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a:effectLst/>
                          <a:latin typeface="Times New Roman" panose="02020603050405020304" pitchFamily="18" charset="0"/>
                          <a:ea typeface="Times New Roman" panose="02020603050405020304" pitchFamily="18" charset="0"/>
                          <a:cs typeface="Times New Roman" panose="02020603050405020304" pitchFamily="18" charset="0"/>
                        </a:rPr>
                        <a:t>1 mol/(L·min)</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tabLst>
                          <a:tab pos="2933700" algn="l"/>
                        </a:tabLst>
                      </a:pPr>
                      <a:r>
                        <a:rPr lang="zh-CN" sz="2800" b="1" i="1" kern="100" dirty="0">
                          <a:effectLst/>
                          <a:latin typeface="Times New Roman" panose="02020603050405020304" pitchFamily="18" charset="0"/>
                          <a:ea typeface="Book Antiqua" panose="02040602050305030304" pitchFamily="18" charset="0"/>
                          <a:cs typeface="Times New Roman" panose="02020603050405020304" pitchFamily="18" charset="0"/>
                        </a:rPr>
                        <a:t>v</a:t>
                      </a:r>
                      <a:r>
                        <a:rPr lang="zh-CN" sz="28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zh-CN"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1.5 mol/(L·min)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9448171"/>
                  </a:ext>
                </a:extLst>
              </a:tr>
            </a:tbl>
          </a:graphicData>
        </a:graphic>
      </p:graphicFrame>
      <p:sp>
        <p:nvSpPr>
          <p:cNvPr id="6" name="Rectangle 1"/>
          <p:cNvSpPr>
            <a:spLocks noChangeArrowheads="1"/>
          </p:cNvSpPr>
          <p:nvPr/>
        </p:nvSpPr>
        <p:spPr bwMode="auto">
          <a:xfrm>
            <a:off x="1518828" y="973017"/>
            <a:ext cx="909912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一定条件下，可逆反应</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        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3C</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在四种状态中处于平衡状态的是</a:t>
            </a:r>
            <a:r>
              <a:rPr kumimoji="0" lang="zh-CN" altLang="en-US" sz="2800" b="0" i="0" u="none" strike="noStrike" cap="none" normalizeH="0" baseline="0" dirty="0" smtClean="0">
                <a:ln>
                  <a:noFill/>
                </a:ln>
                <a:solidFill>
                  <a:schemeClr val="tx1"/>
                </a:solidFill>
                <a:effectLst/>
              </a:rPr>
              <a:t> </a:t>
            </a:r>
            <a:r>
              <a:rPr kumimoji="0" lang="en-US" altLang="zh-CN" sz="2800" b="0" i="0" u="none" strike="noStrike" cap="none" normalizeH="0" baseline="0" dirty="0" smtClean="0">
                <a:ln>
                  <a:noFill/>
                </a:ln>
                <a:solidFill>
                  <a:schemeClr val="tx1"/>
                </a:solidFill>
                <a:effectLst/>
              </a:rPr>
              <a:t>(    )</a:t>
            </a: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pic>
        <p:nvPicPr>
          <p:cNvPr id="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152" y="1314426"/>
            <a:ext cx="659081" cy="24166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971108" y="1789611"/>
            <a:ext cx="1293223" cy="461665"/>
          </a:xfrm>
          <a:prstGeom prst="rect">
            <a:avLst/>
          </a:prstGeom>
          <a:noFill/>
        </p:spPr>
        <p:txBody>
          <a:bodyPr wrap="square" rtlCol="0">
            <a:spAutoFit/>
          </a:bodyPr>
          <a:lstStyle/>
          <a:p>
            <a:r>
              <a:rPr lang="en-US" altLang="zh-CN" sz="2400" dirty="0" smtClean="0">
                <a:solidFill>
                  <a:srgbClr val="FF0000"/>
                </a:solidFill>
              </a:rPr>
              <a:t>D </a:t>
            </a:r>
            <a:endParaRPr lang="zh-CN" altLang="en-US" sz="2400" dirty="0">
              <a:solidFill>
                <a:srgbClr val="FF0000"/>
              </a:solidFill>
            </a:endParaRPr>
          </a:p>
        </p:txBody>
      </p:sp>
    </p:spTree>
    <p:extLst>
      <p:ext uri="{BB962C8B-B14F-4D97-AF65-F5344CB8AC3E}">
        <p14:creationId xmlns:p14="http://schemas.microsoft.com/office/powerpoint/2010/main" val="438876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1521" y="613757"/>
            <a:ext cx="5068388" cy="523220"/>
          </a:xfrm>
          <a:prstGeom prst="rect">
            <a:avLst/>
          </a:prstGeom>
          <a:noFill/>
        </p:spPr>
        <p:txBody>
          <a:bodyPr wrap="square" rtlCol="0">
            <a:spAutoFit/>
          </a:bodyPr>
          <a:lstStyle/>
          <a:p>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“变量”不变</a:t>
            </a:r>
            <a:r>
              <a:rPr lang="en-US" altLang="zh-CN" sz="2800" dirty="0" smtClean="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grpSp>
        <p:nvGrpSpPr>
          <p:cNvPr id="6" name="Group 4"/>
          <p:cNvGrpSpPr>
            <a:grpSpLocks/>
          </p:cNvGrpSpPr>
          <p:nvPr/>
        </p:nvGrpSpPr>
        <p:grpSpPr bwMode="auto">
          <a:xfrm>
            <a:off x="2136868" y="1278846"/>
            <a:ext cx="3349625" cy="798512"/>
            <a:chOff x="0" y="0"/>
            <a:chExt cx="2110" cy="503"/>
          </a:xfrm>
        </p:grpSpPr>
        <p:sp>
          <p:nvSpPr>
            <p:cNvPr id="7" name="Text Box 5"/>
            <p:cNvSpPr txBox="1">
              <a:spLocks noChangeArrowheads="1"/>
            </p:cNvSpPr>
            <p:nvPr/>
          </p:nvSpPr>
          <p:spPr bwMode="auto">
            <a:xfrm>
              <a:off x="0" y="45"/>
              <a:ext cx="211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pPr>
              <a:r>
                <a:rPr lang="zh-CN" altLang="en-US" sz="2400" dirty="0">
                  <a:solidFill>
                    <a:srgbClr val="800080"/>
                  </a:solidFill>
                  <a:ea typeface="黑体" panose="02010609060101010101" pitchFamily="49" charset="-122"/>
                </a:rPr>
                <a:t> </a:t>
              </a:r>
              <a:r>
                <a:rPr lang="en-US" altLang="zh-CN" sz="2400" dirty="0">
                  <a:solidFill>
                    <a:srgbClr val="800080"/>
                  </a:solidFill>
                  <a:ea typeface="黑体" panose="02010609060101010101" pitchFamily="49" charset="-122"/>
                </a:rPr>
                <a:t>2SO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+O</a:t>
              </a:r>
              <a:r>
                <a:rPr lang="en-US" altLang="zh-CN" sz="2400" baseline="-25000" dirty="0">
                  <a:solidFill>
                    <a:srgbClr val="800080"/>
                  </a:solidFill>
                  <a:ea typeface="黑体" panose="02010609060101010101" pitchFamily="49" charset="-122"/>
                </a:rPr>
                <a:t>2</a:t>
              </a:r>
              <a:r>
                <a:rPr lang="en-US" altLang="zh-CN" sz="2400" dirty="0">
                  <a:solidFill>
                    <a:srgbClr val="800080"/>
                  </a:solidFill>
                  <a:ea typeface="黑体" panose="02010609060101010101" pitchFamily="49" charset="-122"/>
                </a:rPr>
                <a:t>       2SO</a:t>
              </a:r>
              <a:r>
                <a:rPr lang="en-US" altLang="zh-CN" sz="2400" baseline="-25000" dirty="0">
                  <a:solidFill>
                    <a:srgbClr val="800080"/>
                  </a:solidFill>
                  <a:ea typeface="黑体" panose="02010609060101010101" pitchFamily="49" charset="-122"/>
                </a:rPr>
                <a:t>3</a:t>
              </a:r>
              <a:endParaRPr lang="en-US" altLang="zh-CN" sz="2400" dirty="0">
                <a:solidFill>
                  <a:srgbClr val="800080"/>
                </a:solidFill>
                <a:ea typeface="黑体" panose="02010609060101010101" pitchFamily="49" charset="-122"/>
              </a:endParaRPr>
            </a:p>
          </p:txBody>
        </p:sp>
        <p:grpSp>
          <p:nvGrpSpPr>
            <p:cNvPr id="8" name="Group 6"/>
            <p:cNvGrpSpPr>
              <a:grpSpLocks/>
            </p:cNvGrpSpPr>
            <p:nvPr/>
          </p:nvGrpSpPr>
          <p:grpSpPr bwMode="auto">
            <a:xfrm>
              <a:off x="998" y="0"/>
              <a:ext cx="551" cy="503"/>
              <a:chOff x="0" y="0"/>
              <a:chExt cx="551" cy="503"/>
            </a:xfrm>
          </p:grpSpPr>
          <p:grpSp>
            <p:nvGrpSpPr>
              <p:cNvPr id="9" name="Group 7"/>
              <p:cNvGrpSpPr>
                <a:grpSpLocks/>
              </p:cNvGrpSpPr>
              <p:nvPr/>
            </p:nvGrpSpPr>
            <p:grpSpPr bwMode="auto">
              <a:xfrm>
                <a:off x="0" y="181"/>
                <a:ext cx="544" cy="136"/>
                <a:chOff x="0" y="0"/>
                <a:chExt cx="544" cy="136"/>
              </a:xfrm>
            </p:grpSpPr>
            <p:sp>
              <p:nvSpPr>
                <p:cNvPr id="12" name="Line 8"/>
                <p:cNvSpPr>
                  <a:spLocks noChangeShapeType="1"/>
                </p:cNvSpPr>
                <p:nvPr/>
              </p:nvSpPr>
              <p:spPr bwMode="auto">
                <a:xfrm>
                  <a:off x="0" y="45"/>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
                <p:cNvSpPr>
                  <a:spLocks noChangeShapeType="1"/>
                </p:cNvSpPr>
                <p:nvPr/>
              </p:nvSpPr>
              <p:spPr bwMode="auto">
                <a:xfrm flipH="1" flipV="1">
                  <a:off x="453" y="0"/>
                  <a:ext cx="91"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p:cNvSpPr>
                  <a:spLocks noChangeShapeType="1"/>
                </p:cNvSpPr>
                <p:nvPr/>
              </p:nvSpPr>
              <p:spPr bwMode="auto">
                <a:xfrm>
                  <a:off x="0" y="91"/>
                  <a:ext cx="5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p:cNvSpPr>
                  <a:spLocks noChangeShapeType="1"/>
                </p:cNvSpPr>
                <p:nvPr/>
              </p:nvSpPr>
              <p:spPr bwMode="auto">
                <a:xfrm>
                  <a:off x="0" y="91"/>
                  <a:ext cx="136" cy="4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2"/>
              <p:cNvSpPr txBox="1">
                <a:spLocks noChangeArrowheads="1"/>
              </p:cNvSpPr>
              <p:nvPr/>
            </p:nvSpPr>
            <p:spPr bwMode="auto">
              <a:xfrm>
                <a:off x="182" y="272"/>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a:solidFill>
                      <a:srgbClr val="000099"/>
                    </a:solidFill>
                  </a:rPr>
                  <a:t>△</a:t>
                </a:r>
              </a:p>
            </p:txBody>
          </p:sp>
          <p:sp>
            <p:nvSpPr>
              <p:cNvPr id="11" name="Text Box 13"/>
              <p:cNvSpPr txBox="1">
                <a:spLocks noChangeArrowheads="1"/>
              </p:cNvSpPr>
              <p:nvPr/>
            </p:nvSpPr>
            <p:spPr bwMode="auto">
              <a:xfrm>
                <a:off x="0" y="0"/>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Comic Sans MS" panose="030F0702030302020204" pitchFamily="66" charset="0"/>
                    <a:ea typeface="宋体" panose="02010600030101010101" pitchFamily="2" charset="-122"/>
                  </a:defRPr>
                </a:lvl1pPr>
                <a:lvl2pPr marL="742950" indent="-285750" eaLnBrk="0" hangingPunct="0">
                  <a:defRPr b="1">
                    <a:solidFill>
                      <a:schemeClr val="tx1"/>
                    </a:solidFill>
                    <a:latin typeface="Comic Sans MS" panose="030F0702030302020204" pitchFamily="66" charset="0"/>
                    <a:ea typeface="宋体" panose="02010600030101010101" pitchFamily="2" charset="-122"/>
                  </a:defRPr>
                </a:lvl2pPr>
                <a:lvl3pPr marL="1143000" indent="-228600" eaLnBrk="0" hangingPunct="0">
                  <a:defRPr b="1">
                    <a:solidFill>
                      <a:schemeClr val="tx1"/>
                    </a:solidFill>
                    <a:latin typeface="Comic Sans MS" panose="030F0702030302020204" pitchFamily="66" charset="0"/>
                    <a:ea typeface="宋体" panose="02010600030101010101" pitchFamily="2" charset="-122"/>
                  </a:defRPr>
                </a:lvl3pPr>
                <a:lvl4pPr marL="1600200" indent="-228600" eaLnBrk="0" hangingPunct="0">
                  <a:defRPr b="1">
                    <a:solidFill>
                      <a:schemeClr val="tx1"/>
                    </a:solidFill>
                    <a:latin typeface="Comic Sans MS" panose="030F0702030302020204" pitchFamily="66" charset="0"/>
                    <a:ea typeface="宋体" panose="02010600030101010101" pitchFamily="2" charset="-122"/>
                  </a:defRPr>
                </a:lvl4pPr>
                <a:lvl5pPr marL="2057400" indent="-228600" eaLnBrk="0" hangingPunct="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eaLnBrk="1" hangingPunct="1"/>
                <a:r>
                  <a:rPr lang="zh-CN" altLang="en-US" dirty="0">
                    <a:solidFill>
                      <a:srgbClr val="000099"/>
                    </a:solidFill>
                  </a:rPr>
                  <a:t>催化剂</a:t>
                </a:r>
              </a:p>
            </p:txBody>
          </p:sp>
        </p:grpSp>
      </p:grpSp>
      <p:sp>
        <p:nvSpPr>
          <p:cNvPr id="16" name="文本框 15"/>
          <p:cNvSpPr txBox="1"/>
          <p:nvPr/>
        </p:nvSpPr>
        <p:spPr>
          <a:xfrm>
            <a:off x="1293225" y="2287638"/>
            <a:ext cx="5738018" cy="523220"/>
          </a:xfrm>
          <a:prstGeom prst="rect">
            <a:avLst/>
          </a:prstGeom>
          <a:noFill/>
        </p:spPr>
        <p:txBody>
          <a:bodyPr wrap="square" rtlCol="0">
            <a:spAutoFit/>
          </a:bodyPr>
          <a:lstStyle/>
          <a:p>
            <a:r>
              <a:rPr lang="zh-CN" altLang="en-US" sz="2800" dirty="0" smtClean="0">
                <a:latin typeface="宋体" panose="02010600030101010101" pitchFamily="2" charset="-122"/>
                <a:ea typeface="宋体" panose="02010600030101010101" pitchFamily="2" charset="-122"/>
              </a:rPr>
              <a:t>①</a:t>
            </a:r>
            <a:r>
              <a:rPr lang="en-US" altLang="zh-CN" sz="2800" dirty="0" smtClean="0">
                <a:latin typeface="宋体" panose="02010600030101010101" pitchFamily="2" charset="-122"/>
                <a:ea typeface="宋体" panose="02010600030101010101" pitchFamily="2" charset="-122"/>
              </a:rPr>
              <a:t>SO</a:t>
            </a:r>
            <a:r>
              <a:rPr lang="en-US" altLang="zh-CN" sz="2800" baseline="-250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质量不在发生变化</a:t>
            </a:r>
            <a:endParaRPr lang="zh-CN" altLang="en-US" sz="2800" dirty="0"/>
          </a:p>
        </p:txBody>
      </p:sp>
      <p:sp>
        <p:nvSpPr>
          <p:cNvPr id="17" name="矩形 16"/>
          <p:cNvSpPr/>
          <p:nvPr/>
        </p:nvSpPr>
        <p:spPr>
          <a:xfrm>
            <a:off x="1293224" y="3986020"/>
            <a:ext cx="10045335" cy="523220"/>
          </a:xfrm>
          <a:prstGeom prst="rect">
            <a:avLst/>
          </a:prstGeom>
        </p:spPr>
        <p:txBody>
          <a:bodyPr wrap="square">
            <a:spAutoFit/>
          </a:bodyPr>
          <a:lstStyle/>
          <a:p>
            <a:r>
              <a:rPr lang="zh-CN" altLang="en-US" sz="2800" dirty="0" smtClean="0">
                <a:latin typeface="宋体" panose="02010600030101010101" pitchFamily="2" charset="-122"/>
                <a:ea typeface="宋体" panose="02010600030101010101" pitchFamily="2" charset="-122"/>
              </a:rPr>
              <a:t>③（等温、等容）混合气体的平均相对分子质量不再发生变化</a:t>
            </a:r>
            <a:endParaRPr lang="zh-CN" altLang="en-US" sz="2800" dirty="0"/>
          </a:p>
        </p:txBody>
      </p:sp>
      <p:sp>
        <p:nvSpPr>
          <p:cNvPr id="18" name="矩形 17"/>
          <p:cNvSpPr/>
          <p:nvPr/>
        </p:nvSpPr>
        <p:spPr>
          <a:xfrm>
            <a:off x="1293225" y="3160435"/>
            <a:ext cx="8882741" cy="523220"/>
          </a:xfrm>
          <a:prstGeom prst="rect">
            <a:avLst/>
          </a:prstGeom>
        </p:spPr>
        <p:txBody>
          <a:bodyPr wrap="square">
            <a:spAutoFit/>
          </a:bodyPr>
          <a:lstStyle/>
          <a:p>
            <a:r>
              <a:rPr lang="zh-CN" altLang="en-US" sz="2800" dirty="0" smtClean="0">
                <a:latin typeface="宋体" panose="02010600030101010101" pitchFamily="2" charset="-122"/>
                <a:ea typeface="宋体" panose="02010600030101010101" pitchFamily="2" charset="-122"/>
              </a:rPr>
              <a:t>②</a:t>
            </a:r>
            <a:r>
              <a:rPr lang="en-US" altLang="zh-CN" sz="2800" dirty="0" smtClean="0">
                <a:latin typeface="宋体" panose="02010600030101010101" pitchFamily="2" charset="-122"/>
                <a:ea typeface="宋体" panose="02010600030101010101" pitchFamily="2" charset="-122"/>
              </a:rPr>
              <a:t>O</a:t>
            </a:r>
            <a:r>
              <a:rPr lang="en-US" altLang="zh-CN" sz="2800" baseline="-250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的物质的量分数（体积分数）不再发生变化</a:t>
            </a:r>
            <a:endParaRPr lang="zh-CN" altLang="en-US" sz="2800" dirty="0"/>
          </a:p>
        </p:txBody>
      </p:sp>
      <p:sp>
        <p:nvSpPr>
          <p:cNvPr id="19" name="矩形 18"/>
          <p:cNvSpPr/>
          <p:nvPr/>
        </p:nvSpPr>
        <p:spPr>
          <a:xfrm>
            <a:off x="1293224" y="4929800"/>
            <a:ext cx="10045335" cy="523220"/>
          </a:xfrm>
          <a:prstGeom prst="rect">
            <a:avLst/>
          </a:prstGeom>
        </p:spPr>
        <p:txBody>
          <a:bodyPr wrap="square">
            <a:spAutoFit/>
          </a:bodyPr>
          <a:lstStyle/>
          <a:p>
            <a:r>
              <a:rPr lang="zh-CN" altLang="en-US" sz="2800" dirty="0">
                <a:latin typeface="宋体" panose="02010600030101010101" pitchFamily="2" charset="-122"/>
                <a:ea typeface="宋体" panose="02010600030101010101" pitchFamily="2" charset="-122"/>
              </a:rPr>
              <a:t>④</a:t>
            </a:r>
            <a:r>
              <a:rPr lang="zh-CN" altLang="en-US" sz="2800" dirty="0" smtClean="0">
                <a:latin typeface="宋体" panose="02010600030101010101" pitchFamily="2" charset="-122"/>
                <a:ea typeface="宋体" panose="02010600030101010101" pitchFamily="2" charset="-122"/>
              </a:rPr>
              <a:t>（等温、等容） 容器内气体压强不再发生变化</a:t>
            </a:r>
            <a:endParaRPr lang="zh-CN" altLang="en-US" sz="2800" dirty="0"/>
          </a:p>
        </p:txBody>
      </p:sp>
    </p:spTree>
    <p:extLst>
      <p:ext uri="{BB962C8B-B14F-4D97-AF65-F5344CB8AC3E}">
        <p14:creationId xmlns:p14="http://schemas.microsoft.com/office/powerpoint/2010/main" val="317613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1818" y="1276233"/>
            <a:ext cx="10589622" cy="3970318"/>
          </a:xfrm>
          <a:prstGeom prst="rect">
            <a:avLst/>
          </a:prstGeom>
        </p:spPr>
        <p:txBody>
          <a:bodyPr wrap="square">
            <a:spAutoFit/>
          </a:bodyPr>
          <a:lstStyle/>
          <a:p>
            <a:pPr indent="356870" algn="just">
              <a:lnSpc>
                <a:spcPct val="150000"/>
              </a:lnSpc>
              <a:spcAft>
                <a:spcPts val="0"/>
              </a:spcAft>
              <a:tabLst>
                <a:tab pos="2933700" algn="l"/>
              </a:tabLst>
            </a:pP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一定温度下，向</a:t>
            </a:r>
            <a:r>
              <a:rPr lang="en-US" altLang="zh-CN" sz="2800" b="1" i="1" kern="100" dirty="0">
                <a:latin typeface="Times New Roman" panose="02020603050405020304" pitchFamily="18" charset="0"/>
                <a:ea typeface="宋体" panose="02010600030101010101" pitchFamily="2" charset="-122"/>
                <a:cs typeface="Courier New" panose="02070309020205020404" pitchFamily="49" charset="0"/>
              </a:rPr>
              <a:t>a</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L</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密闭容器中加入</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 </a:t>
            </a:r>
            <a:r>
              <a:rPr lang="en-US" altLang="zh-CN" sz="2800" b="1" kern="100" dirty="0" err="1">
                <a:latin typeface="Times New Roman" panose="02020603050405020304" pitchFamily="18" charset="0"/>
                <a:ea typeface="宋体" panose="02010600030101010101" pitchFamily="2" charset="-122"/>
                <a:cs typeface="Courier New" panose="02070309020205020404" pitchFamily="49" charset="0"/>
              </a:rPr>
              <a:t>mol</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NO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气体，发生如下反应：</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2NO</a:t>
            </a:r>
            <a:r>
              <a:rPr lang="en-US" altLang="zh-CN" sz="2800" b="1" kern="100" baseline="-25000" dirty="0" smtClean="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(g)</a:t>
            </a:r>
            <a:r>
              <a:rPr lang="en-US" altLang="zh-CN" sz="2800" b="1" kern="100" dirty="0">
                <a:latin typeface="ZBFH"/>
                <a:ea typeface="宋体" panose="02010600030101010101" pitchFamily="2" charset="-122"/>
                <a:cs typeface="Times New Roman" panose="02020603050405020304" pitchFamily="18" charset="0"/>
              </a:rPr>
              <a:t>=</a:t>
            </a:r>
            <a:r>
              <a:rPr lang="en-US" altLang="zh-CN" sz="2800" b="1" kern="100" dirty="0" smtClean="0">
                <a:latin typeface="Times New Roman" panose="02020603050405020304" pitchFamily="18" charset="0"/>
                <a:ea typeface="宋体" panose="02010600030101010101" pitchFamily="2" charset="-122"/>
                <a:cs typeface="Courier New" panose="02070309020205020404" pitchFamily="49" charset="0"/>
              </a:rPr>
              <a:t>2NO(g</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(g)</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，此反应达到平衡状态的标志是</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5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A</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．混合气体的密度不再变化</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5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B</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．混合气体的颜色不变化</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5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C</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．混合气体中</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NO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NO</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的物质的量之比为</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1</a:t>
            </a:r>
            <a:endParaRPr lang="zh-CN" altLang="zh-CN" sz="2800" kern="100" dirty="0">
              <a:latin typeface="宋体" panose="02010600030101010101" pitchFamily="2" charset="-122"/>
              <a:ea typeface="宋体" panose="02010600030101010101" pitchFamily="2" charset="-122"/>
              <a:cs typeface="Courier New" panose="02070309020205020404" pitchFamily="49" charset="0"/>
            </a:endParaRPr>
          </a:p>
          <a:p>
            <a:pPr indent="356870" algn="just">
              <a:lnSpc>
                <a:spcPct val="150000"/>
              </a:lnSpc>
              <a:spcAft>
                <a:spcPts val="0"/>
              </a:spcAft>
              <a:tabLst>
                <a:tab pos="2933700" algn="l"/>
              </a:tabLst>
            </a:pP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D</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．单位时间生成</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i="1" kern="100" dirty="0">
                <a:latin typeface="Times New Roman" panose="02020603050405020304" pitchFamily="18" charset="0"/>
                <a:ea typeface="宋体" panose="02010600030101010101" pitchFamily="2" charset="-122"/>
                <a:cs typeface="Courier New" panose="02070309020205020404" pitchFamily="49" charset="0"/>
              </a:rPr>
              <a:t>n</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a:t>
            </a:r>
            <a:r>
              <a:rPr lang="en-US" altLang="zh-CN" sz="2800" b="1" kern="100" dirty="0" err="1">
                <a:latin typeface="Times New Roman" panose="02020603050405020304" pitchFamily="18" charset="0"/>
                <a:ea typeface="宋体" panose="02010600030101010101" pitchFamily="2" charset="-122"/>
                <a:cs typeface="Courier New" panose="02070309020205020404" pitchFamily="49" charset="0"/>
              </a:rPr>
              <a:t>mol</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NO</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，同时消耗</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2</a:t>
            </a:r>
            <a:r>
              <a:rPr lang="en-US" altLang="zh-CN" sz="2800" b="1" i="1" kern="100" dirty="0">
                <a:latin typeface="Times New Roman" panose="02020603050405020304" pitchFamily="18" charset="0"/>
                <a:ea typeface="宋体" panose="02010600030101010101" pitchFamily="2" charset="-122"/>
                <a:cs typeface="Courier New" panose="02070309020205020404" pitchFamily="49" charset="0"/>
              </a:rPr>
              <a:t>n</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a:t>
            </a:r>
            <a:r>
              <a:rPr lang="en-US" altLang="zh-CN" sz="2800" b="1" kern="100" dirty="0" err="1">
                <a:latin typeface="Times New Roman" panose="02020603050405020304" pitchFamily="18" charset="0"/>
                <a:ea typeface="宋体" panose="02010600030101010101" pitchFamily="2" charset="-122"/>
                <a:cs typeface="Courier New" panose="02070309020205020404" pitchFamily="49" charset="0"/>
              </a:rPr>
              <a:t>mol</a:t>
            </a:r>
            <a:r>
              <a:rPr lang="en-US" altLang="zh-CN" sz="2800" b="1" kern="100" dirty="0">
                <a:latin typeface="Times New Roman" panose="02020603050405020304" pitchFamily="18" charset="0"/>
                <a:ea typeface="宋体" panose="02010600030101010101" pitchFamily="2" charset="-122"/>
                <a:cs typeface="Courier New" panose="02070309020205020404" pitchFamily="49" charset="0"/>
              </a:rPr>
              <a:t> NO</a:t>
            </a:r>
            <a:r>
              <a:rPr lang="en-US" altLang="zh-CN" sz="2800" b="1" kern="100" baseline="-25000" dirty="0">
                <a:latin typeface="Times New Roman" panose="02020603050405020304" pitchFamily="18" charset="0"/>
                <a:ea typeface="宋体" panose="02010600030101010101" pitchFamily="2" charset="-122"/>
                <a:cs typeface="Courier New" panose="02070309020205020404" pitchFamily="49" charset="0"/>
              </a:rPr>
              <a:t>2</a:t>
            </a:r>
            <a:endParaRPr lang="zh-CN" altLang="zh-CN" sz="2800" kern="100" dirty="0">
              <a:effectLst/>
              <a:latin typeface="宋体" panose="02010600030101010101" pitchFamily="2" charset="-122"/>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936412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557923" y="1352890"/>
            <a:ext cx="1131562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zh-CN"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恒温恒容条件下，下列叙述中不是可逆反应</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2A(g)+3B(s)</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2C(g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达到平衡的标志的是</a:t>
            </a:r>
            <a:endParaRPr lang="zh-CN" altLang="en-US" sz="2800" dirty="0"/>
          </a:p>
          <a:p>
            <a:pPr lvl="0" eaLnBrk="0" fontAlgn="base" hangingPunct="0">
              <a:lnSpc>
                <a:spcPct val="150000"/>
              </a:lnSpc>
              <a:spcBef>
                <a:spcPct val="0"/>
              </a:spcBef>
              <a:spcAft>
                <a:spcPct val="0"/>
              </a:spcAft>
            </a:pPr>
            <a:r>
              <a:rPr lang="zh-CN" altLang="en-US" sz="2800" dirty="0">
                <a:latin typeface="Times New Roman" panose="02020603050405020304" pitchFamily="18" charset="0"/>
                <a:ea typeface="宋体" panose="02010600030101010101" pitchFamily="2" charset="-122"/>
                <a:cs typeface="宋体" panose="02010600030101010101" pitchFamily="2" charset="-122"/>
              </a:rPr>
              <a:t>①</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的生成速率与</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的分解速率相等；</a:t>
            </a:r>
            <a:r>
              <a:rPr lang="zh-CN" altLang="en-US" sz="2800" dirty="0">
                <a:latin typeface="Times New Roman" panose="02020603050405020304" pitchFamily="18" charset="0"/>
                <a:ea typeface="宋体" panose="02010600030101010101" pitchFamily="2" charset="-122"/>
                <a:cs typeface="宋体" panose="02010600030101010101" pitchFamily="2" charset="-122"/>
              </a:rPr>
              <a:t>②</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单位时间生成</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amol</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，同时消耗</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1.5amol B</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宋体" panose="02010600030101010101" pitchFamily="2" charset="-122"/>
              </a:rPr>
              <a:t>③</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各组分的浓度不再变化；</a:t>
            </a:r>
            <a:r>
              <a:rPr lang="zh-CN" altLang="en-US" sz="2800" dirty="0">
                <a:latin typeface="Times New Roman" panose="02020603050405020304" pitchFamily="18" charset="0"/>
                <a:ea typeface="宋体" panose="02010600030101010101" pitchFamily="2" charset="-122"/>
                <a:cs typeface="宋体" panose="02010600030101010101" pitchFamily="2" charset="-122"/>
              </a:rPr>
              <a:t>④</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混合气体的密度不再变化；</a:t>
            </a:r>
            <a:r>
              <a:rPr lang="zh-CN" altLang="en-US" sz="2800" dirty="0">
                <a:latin typeface="Times New Roman" panose="02020603050405020304" pitchFamily="18" charset="0"/>
                <a:ea typeface="宋体" panose="02010600030101010101" pitchFamily="2" charset="-122"/>
                <a:cs typeface="宋体" panose="02010600030101010101" pitchFamily="2" charset="-122"/>
              </a:rPr>
              <a:t>⑤</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混合气体的总压强不再变化；</a:t>
            </a:r>
            <a:r>
              <a:rPr lang="zh-CN" altLang="en-US" sz="2800" dirty="0">
                <a:latin typeface="Times New Roman" panose="02020603050405020304" pitchFamily="18" charset="0"/>
                <a:ea typeface="宋体" panose="02010600030101010101" pitchFamily="2" charset="-122"/>
                <a:cs typeface="宋体" panose="02010600030101010101" pitchFamily="2" charset="-122"/>
              </a:rPr>
              <a:t>⑥</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混合气体的物质的量不再变化；</a:t>
            </a:r>
            <a:r>
              <a:rPr lang="zh-CN" altLang="en-US" sz="2800" dirty="0">
                <a:latin typeface="Times New Roman" panose="02020603050405020304" pitchFamily="18" charset="0"/>
                <a:ea typeface="宋体" panose="02010600030101010101" pitchFamily="2" charset="-122"/>
                <a:cs typeface="宋体" panose="02010600030101010101" pitchFamily="2" charset="-122"/>
              </a:rPr>
              <a:t>⑦</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混合气体的平均摩尔质量不再变化；</a:t>
            </a:r>
            <a:r>
              <a:rPr lang="zh-CN" altLang="en-US" sz="2800" dirty="0">
                <a:latin typeface="Times New Roman" panose="02020603050405020304" pitchFamily="18" charset="0"/>
                <a:ea typeface="宋体" panose="02010600030101010101" pitchFamily="2" charset="-122"/>
                <a:cs typeface="宋体" panose="02010600030101010101" pitchFamily="2" charset="-122"/>
              </a:rPr>
              <a:t>⑧</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的分子数目比为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2:3:2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p>
          <a:p>
            <a:pPr lvl="0" eaLnBrk="0" fontAlgn="base" hangingPunct="0">
              <a:lnSpc>
                <a:spcPct val="150000"/>
              </a:lnSpc>
              <a:spcBef>
                <a:spcPct val="0"/>
              </a:spcBef>
              <a:spcAft>
                <a:spcPct val="0"/>
              </a:spcAft>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宋体" panose="02010600030101010101" pitchFamily="2" charset="-122"/>
              </a:rPr>
              <a:t>⑤⑥⑧</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宋体" panose="02010600030101010101" pitchFamily="2" charset="-122"/>
              </a:rPr>
              <a:t>②⑤⑧</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宋体" panose="02010600030101010101" pitchFamily="2" charset="-122"/>
              </a:rPr>
              <a:t>①③④</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宋体" panose="02010600030101010101" pitchFamily="2" charset="-122"/>
              </a:rPr>
              <a:t>②④⑦</a:t>
            </a:r>
            <a:endParaRPr lang="zh-CN" altLang="en-US" sz="2800"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tx1"/>
              </a:solidFill>
              <a:effectLst/>
              <a:latin typeface="Arial" panose="020B0604020202020204" pitchFamily="34" charset="0"/>
            </a:endParaRPr>
          </a:p>
        </p:txBody>
      </p:sp>
      <p:pic>
        <p:nvPicPr>
          <p:cNvPr id="3379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9786" y="1681945"/>
            <a:ext cx="629432" cy="217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8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42010" y="757465"/>
            <a:ext cx="9224963" cy="52322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smtClean="0">
                <a:latin typeface="宋体" panose="02010600030101010101" pitchFamily="2" charset="-122"/>
              </a:rPr>
              <a:t>怎样来比较</a:t>
            </a:r>
            <a:r>
              <a:rPr lang="zh-CN" altLang="en-US" sz="2800" b="1" dirty="0">
                <a:latin typeface="宋体" panose="02010600030101010101" pitchFamily="2" charset="-122"/>
              </a:rPr>
              <a:t>和判断反应的快慢？</a:t>
            </a:r>
          </a:p>
        </p:txBody>
      </p:sp>
      <p:sp>
        <p:nvSpPr>
          <p:cNvPr id="3" name="Text Box 3"/>
          <p:cNvSpPr txBox="1">
            <a:spLocks noChangeArrowheads="1"/>
          </p:cNvSpPr>
          <p:nvPr/>
        </p:nvSpPr>
        <p:spPr bwMode="auto">
          <a:xfrm>
            <a:off x="1865948" y="1765528"/>
            <a:ext cx="4321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dirty="0">
                <a:latin typeface="宋体" panose="02010600030101010101" pitchFamily="2" charset="-122"/>
              </a:rPr>
              <a:t>①</a:t>
            </a:r>
            <a:r>
              <a:rPr lang="zh-CN" altLang="en-US" sz="2800" b="1" dirty="0">
                <a:latin typeface="宋体" panose="02010600030101010101" pitchFamily="2" charset="-122"/>
              </a:rPr>
              <a:t>冒气泡快慢 </a:t>
            </a:r>
          </a:p>
        </p:txBody>
      </p:sp>
      <p:sp>
        <p:nvSpPr>
          <p:cNvPr id="4" name="Text Box 4"/>
          <p:cNvSpPr txBox="1">
            <a:spLocks noChangeArrowheads="1"/>
          </p:cNvSpPr>
          <p:nvPr/>
        </p:nvSpPr>
        <p:spPr bwMode="auto">
          <a:xfrm>
            <a:off x="1865948" y="2630715"/>
            <a:ext cx="3816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dirty="0">
                <a:latin typeface="宋体" panose="02010600030101010101" pitchFamily="2" charset="-122"/>
              </a:rPr>
              <a:t>②</a:t>
            </a:r>
            <a:r>
              <a:rPr lang="zh-CN" altLang="en-US" sz="2800" b="1" dirty="0">
                <a:latin typeface="宋体" panose="02010600030101010101" pitchFamily="2" charset="-122"/>
              </a:rPr>
              <a:t>颜色变化</a:t>
            </a:r>
            <a:r>
              <a:rPr lang="zh-CN" altLang="en-US" sz="2800" dirty="0">
                <a:latin typeface="宋体" panose="02010600030101010101" pitchFamily="2" charset="-122"/>
              </a:rPr>
              <a:t> </a:t>
            </a:r>
          </a:p>
        </p:txBody>
      </p:sp>
      <p:sp>
        <p:nvSpPr>
          <p:cNvPr id="5" name="Text Box 5"/>
          <p:cNvSpPr txBox="1">
            <a:spLocks noChangeArrowheads="1"/>
          </p:cNvSpPr>
          <p:nvPr/>
        </p:nvSpPr>
        <p:spPr bwMode="auto">
          <a:xfrm>
            <a:off x="1865948" y="3565753"/>
            <a:ext cx="4249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latin typeface="宋体" panose="02010600030101010101" pitchFamily="2" charset="-122"/>
              </a:rPr>
              <a:t>③</a:t>
            </a:r>
            <a:r>
              <a:rPr lang="zh-CN" altLang="en-US" sz="2800" b="1">
                <a:latin typeface="宋体" panose="02010600030101010101" pitchFamily="2" charset="-122"/>
              </a:rPr>
              <a:t>固体量减少</a:t>
            </a:r>
            <a:r>
              <a:rPr lang="zh-CN" altLang="en-US" sz="2800">
                <a:latin typeface="宋体" panose="02010600030101010101" pitchFamily="2" charset="-122"/>
              </a:rPr>
              <a:t> </a:t>
            </a:r>
          </a:p>
        </p:txBody>
      </p:sp>
      <p:sp>
        <p:nvSpPr>
          <p:cNvPr id="6" name="Text Box 6"/>
          <p:cNvSpPr txBox="1">
            <a:spLocks noChangeArrowheads="1"/>
          </p:cNvSpPr>
          <p:nvPr/>
        </p:nvSpPr>
        <p:spPr bwMode="auto">
          <a:xfrm>
            <a:off x="1938973" y="4430940"/>
            <a:ext cx="34559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dirty="0">
                <a:latin typeface="宋体" panose="02010600030101010101" pitchFamily="2" charset="-122"/>
              </a:rPr>
              <a:t>④</a:t>
            </a:r>
            <a:r>
              <a:rPr lang="zh-CN" altLang="en-US" sz="2800" b="1" dirty="0">
                <a:latin typeface="宋体" panose="02010600030101010101" pitchFamily="2" charset="-122"/>
              </a:rPr>
              <a:t>浑浊程度</a:t>
            </a:r>
            <a:r>
              <a:rPr lang="zh-CN" altLang="en-US" sz="2800" dirty="0">
                <a:latin typeface="宋体" panose="02010600030101010101" pitchFamily="2" charset="-122"/>
              </a:rPr>
              <a:t> </a:t>
            </a:r>
          </a:p>
        </p:txBody>
      </p:sp>
      <p:sp>
        <p:nvSpPr>
          <p:cNvPr id="7" name="Text Box 7"/>
          <p:cNvSpPr txBox="1">
            <a:spLocks noChangeArrowheads="1"/>
          </p:cNvSpPr>
          <p:nvPr/>
        </p:nvSpPr>
        <p:spPr bwMode="auto">
          <a:xfrm>
            <a:off x="1938973" y="5365978"/>
            <a:ext cx="4584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latin typeface="宋体" panose="02010600030101010101" pitchFamily="2" charset="-122"/>
              </a:rPr>
              <a:t>⑤</a:t>
            </a:r>
            <a:r>
              <a:rPr lang="zh-CN" altLang="en-US" sz="2800" b="1">
                <a:latin typeface="宋体" panose="02010600030101010101" pitchFamily="2" charset="-122"/>
              </a:rPr>
              <a:t>温度变化等 </a:t>
            </a:r>
          </a:p>
        </p:txBody>
      </p:sp>
    </p:spTree>
    <p:extLst>
      <p:ext uri="{BB962C8B-B14F-4D97-AF65-F5344CB8AC3E}">
        <p14:creationId xmlns:p14="http://schemas.microsoft.com/office/powerpoint/2010/main" val="2370849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073002" y="1912349"/>
            <a:ext cx="7905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latin typeface="Times New Roman" panose="02020603050405020304" pitchFamily="18" charset="0"/>
                <a:ea typeface="隶书" panose="02010509060101010101" pitchFamily="49" charset="-122"/>
              </a:rPr>
              <a:t>任何化学反应的进程都有一定的限度，只是</a:t>
            </a:r>
          </a:p>
          <a:p>
            <a:pPr eaLnBrk="1" hangingPunct="1"/>
            <a:r>
              <a:rPr lang="zh-CN" altLang="en-US" sz="3200" b="1" dirty="0">
                <a:latin typeface="Times New Roman" panose="02020603050405020304" pitchFamily="18" charset="0"/>
                <a:ea typeface="隶书" panose="02010509060101010101" pitchFamily="49" charset="-122"/>
              </a:rPr>
              <a:t>不同反应的限度不同罢了。化学反应的限度</a:t>
            </a:r>
          </a:p>
          <a:p>
            <a:pPr eaLnBrk="1" hangingPunct="1"/>
            <a:r>
              <a:rPr lang="zh-CN" altLang="en-US" sz="3200" b="1" dirty="0">
                <a:latin typeface="Times New Roman" panose="02020603050405020304" pitchFamily="18" charset="0"/>
                <a:ea typeface="隶书" panose="02010509060101010101" pitchFamily="49" charset="-122"/>
              </a:rPr>
              <a:t>可以通过改变条件而改变，同学们可以在选</a:t>
            </a:r>
          </a:p>
          <a:p>
            <a:pPr eaLnBrk="1" hangingPunct="1"/>
            <a:r>
              <a:rPr lang="zh-CN" altLang="en-US" sz="3200" b="1" dirty="0">
                <a:latin typeface="Times New Roman" panose="02020603050405020304" pitchFamily="18" charset="0"/>
                <a:ea typeface="隶书" panose="02010509060101010101" pitchFamily="49" charset="-122"/>
              </a:rPr>
              <a:t>修模块</a:t>
            </a:r>
            <a:r>
              <a:rPr lang="en-US" altLang="zh-CN" sz="4800" b="1" dirty="0">
                <a:latin typeface="Times New Roman" panose="02020603050405020304" pitchFamily="18" charset="0"/>
                <a:ea typeface="隶书" panose="02010509060101010101" pitchFamily="49" charset="-122"/>
              </a:rPr>
              <a:t>《</a:t>
            </a:r>
            <a:r>
              <a:rPr lang="zh-CN" altLang="en-US" sz="4800" b="1" dirty="0">
                <a:latin typeface="Times New Roman" panose="02020603050405020304" pitchFamily="18" charset="0"/>
                <a:ea typeface="隶书" panose="02010509060101010101" pitchFamily="49" charset="-122"/>
              </a:rPr>
              <a:t>化学反应原理</a:t>
            </a:r>
            <a:r>
              <a:rPr lang="en-US" altLang="zh-CN" sz="4800" b="1" dirty="0">
                <a:latin typeface="Times New Roman" panose="02020603050405020304" pitchFamily="18" charset="0"/>
                <a:ea typeface="隶书" panose="02010509060101010101" pitchFamily="49" charset="-122"/>
              </a:rPr>
              <a:t>》</a:t>
            </a:r>
            <a:r>
              <a:rPr lang="zh-CN" altLang="en-US" sz="3200" b="1" dirty="0">
                <a:latin typeface="Times New Roman" panose="02020603050405020304" pitchFamily="18" charset="0"/>
                <a:ea typeface="隶书" panose="02010509060101010101" pitchFamily="49" charset="-122"/>
              </a:rPr>
              <a:t>中学习。</a:t>
            </a:r>
          </a:p>
        </p:txBody>
      </p:sp>
    </p:spTree>
    <p:extLst>
      <p:ext uri="{BB962C8B-B14F-4D97-AF65-F5344CB8AC3E}">
        <p14:creationId xmlns:p14="http://schemas.microsoft.com/office/powerpoint/2010/main" val="1218889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3931" y="1378659"/>
            <a:ext cx="69246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dirty="0">
                <a:latin typeface="Times New Roman" panose="02020603050405020304" pitchFamily="18" charset="0"/>
                <a:ea typeface="隶书" panose="02010509060101010101" pitchFamily="49" charset="-122"/>
              </a:rPr>
              <a:t>三、化学反应条件的控制</a:t>
            </a:r>
          </a:p>
        </p:txBody>
      </p:sp>
      <p:sp>
        <p:nvSpPr>
          <p:cNvPr id="3" name="Text Box 3"/>
          <p:cNvSpPr txBox="1">
            <a:spLocks noChangeArrowheads="1"/>
          </p:cNvSpPr>
          <p:nvPr/>
        </p:nvSpPr>
        <p:spPr bwMode="auto">
          <a:xfrm>
            <a:off x="1707867" y="2602795"/>
            <a:ext cx="914501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latin typeface="Times New Roman" panose="02020603050405020304" pitchFamily="18" charset="0"/>
                <a:ea typeface="隶书" panose="02010509060101010101" pitchFamily="49" charset="-122"/>
              </a:rPr>
              <a:t>     </a:t>
            </a:r>
            <a:r>
              <a:rPr lang="zh-CN" altLang="en-US" sz="3200" b="1" dirty="0">
                <a:latin typeface="Times New Roman" panose="02020603050405020304" pitchFamily="18" charset="0"/>
                <a:ea typeface="隶书" panose="02010509060101010101" pitchFamily="49" charset="-122"/>
              </a:rPr>
              <a:t>在生产和生活中，人们希望促进有利的化</a:t>
            </a:r>
          </a:p>
          <a:p>
            <a:pPr eaLnBrk="1" hangingPunct="1"/>
            <a:r>
              <a:rPr lang="zh-CN" altLang="en-US" sz="3200" b="1" dirty="0">
                <a:latin typeface="Times New Roman" panose="02020603050405020304" pitchFamily="18" charset="0"/>
                <a:ea typeface="隶书" panose="02010509060101010101" pitchFamily="49" charset="-122"/>
              </a:rPr>
              <a:t>学</a:t>
            </a:r>
            <a:r>
              <a:rPr lang="zh-CN" altLang="en-US" sz="3200" b="1" dirty="0" smtClean="0">
                <a:latin typeface="Times New Roman" panose="02020603050405020304" pitchFamily="18" charset="0"/>
                <a:ea typeface="隶书" panose="02010509060101010101" pitchFamily="49" charset="-122"/>
              </a:rPr>
              <a:t>反应</a:t>
            </a:r>
            <a:r>
              <a:rPr lang="en-US" altLang="zh-CN" sz="3200" b="1" dirty="0" smtClean="0">
                <a:latin typeface="Times New Roman" panose="02020603050405020304" pitchFamily="18" charset="0"/>
                <a:ea typeface="隶书" panose="02010509060101010101" pitchFamily="49" charset="-122"/>
              </a:rPr>
              <a:t>( </a:t>
            </a:r>
            <a:r>
              <a:rPr lang="zh-CN" altLang="en-US" sz="3200" b="1" dirty="0" smtClean="0">
                <a:latin typeface="Times New Roman" panose="02020603050405020304" pitchFamily="18" charset="0"/>
                <a:ea typeface="隶书" panose="02010509060101010101" pitchFamily="49" charset="-122"/>
              </a:rPr>
              <a:t>提高反应物的转化率即原料的利用率，加快反应速率等</a:t>
            </a:r>
            <a:r>
              <a:rPr lang="en-US" altLang="zh-CN" sz="3200" b="1" dirty="0" smtClean="0">
                <a:latin typeface="Times New Roman" panose="02020603050405020304" pitchFamily="18" charset="0"/>
                <a:ea typeface="隶书" panose="02010509060101010101" pitchFamily="49" charset="-122"/>
              </a:rPr>
              <a:t>)</a:t>
            </a:r>
            <a:r>
              <a:rPr lang="zh-CN" altLang="en-US" sz="3200" b="1" dirty="0" smtClean="0">
                <a:latin typeface="Times New Roman" panose="02020603050405020304" pitchFamily="18" charset="0"/>
                <a:ea typeface="隶书" panose="02010509060101010101" pitchFamily="49" charset="-122"/>
              </a:rPr>
              <a:t>，抑制</a:t>
            </a:r>
            <a:r>
              <a:rPr lang="zh-CN" altLang="en-US" sz="3200" b="1" dirty="0">
                <a:latin typeface="Times New Roman" panose="02020603050405020304" pitchFamily="18" charset="0"/>
                <a:ea typeface="隶书" panose="02010509060101010101" pitchFamily="49" charset="-122"/>
              </a:rPr>
              <a:t>有害的</a:t>
            </a:r>
            <a:r>
              <a:rPr lang="zh-CN" altLang="en-US" sz="3200" b="1" dirty="0" smtClean="0">
                <a:latin typeface="Times New Roman" panose="02020603050405020304" pitchFamily="18" charset="0"/>
                <a:ea typeface="隶书" panose="02010509060101010101" pitchFamily="49" charset="-122"/>
              </a:rPr>
              <a:t>化学反应（减缓反应速率，减少甚至消除有害物质的产生，控制副反应的发生等），</a:t>
            </a:r>
            <a:r>
              <a:rPr lang="zh-CN" altLang="en-US" sz="3200" b="1" dirty="0">
                <a:latin typeface="Times New Roman" panose="02020603050405020304" pitchFamily="18" charset="0"/>
                <a:ea typeface="隶书" panose="02010509060101010101" pitchFamily="49" charset="-122"/>
              </a:rPr>
              <a:t>这就涉及到</a:t>
            </a:r>
            <a:r>
              <a:rPr lang="zh-CN" altLang="en-US" sz="3200" b="1" dirty="0" smtClean="0">
                <a:latin typeface="Times New Roman" panose="02020603050405020304" pitchFamily="18" charset="0"/>
                <a:ea typeface="隶书" panose="02010509060101010101" pitchFamily="49" charset="-122"/>
              </a:rPr>
              <a:t>反应</a:t>
            </a:r>
            <a:r>
              <a:rPr lang="zh-CN" altLang="en-US" sz="3200" b="1" dirty="0">
                <a:latin typeface="Times New Roman" panose="02020603050405020304" pitchFamily="18" charset="0"/>
                <a:ea typeface="隶书" panose="02010509060101010101" pitchFamily="49" charset="-122"/>
              </a:rPr>
              <a:t>条件的控制</a:t>
            </a:r>
          </a:p>
        </p:txBody>
      </p:sp>
    </p:spTree>
    <p:extLst>
      <p:ext uri="{BB962C8B-B14F-4D97-AF65-F5344CB8AC3E}">
        <p14:creationId xmlns:p14="http://schemas.microsoft.com/office/powerpoint/2010/main" val="1062210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0971" y="940526"/>
            <a:ext cx="1737360" cy="369332"/>
          </a:xfrm>
          <a:prstGeom prst="rect">
            <a:avLst/>
          </a:prstGeom>
          <a:noFill/>
        </p:spPr>
        <p:txBody>
          <a:bodyPr wrap="square" rtlCol="0">
            <a:spAutoFit/>
          </a:bodyPr>
          <a:lstStyle/>
          <a:p>
            <a:r>
              <a:rPr lang="en-US" altLang="zh-CN" dirty="0" smtClean="0"/>
              <a:t>【</a:t>
            </a:r>
            <a:r>
              <a:rPr lang="zh-CN" altLang="en-US" dirty="0" smtClean="0"/>
              <a:t>思考与交流</a:t>
            </a:r>
            <a:r>
              <a:rPr lang="en-US" altLang="zh-CN" dirty="0" smtClean="0"/>
              <a:t>】</a:t>
            </a:r>
            <a:endParaRPr lang="zh-CN" altLang="en-US" dirty="0"/>
          </a:p>
        </p:txBody>
      </p:sp>
      <p:sp>
        <p:nvSpPr>
          <p:cNvPr id="3" name="文本框 2"/>
          <p:cNvSpPr txBox="1"/>
          <p:nvPr/>
        </p:nvSpPr>
        <p:spPr>
          <a:xfrm>
            <a:off x="1554480" y="1779117"/>
            <a:ext cx="8229600" cy="369332"/>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）你看到过建筑物的定向爆破吗</a:t>
            </a:r>
            <a:r>
              <a:rPr lang="en-US" altLang="zh-CN" dirty="0" smtClean="0"/>
              <a:t>?</a:t>
            </a:r>
            <a:r>
              <a:rPr lang="zh-CN" altLang="en-US" dirty="0" smtClean="0"/>
              <a:t>观察下图，你从中得到什么启示？</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60" y="2987040"/>
            <a:ext cx="7620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83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eChat_20200506104437">
            <a:hlinkClick r:id="" action="ppaction://media"/>
          </p:cNvPr>
          <p:cNvPicPr>
            <a:picLocks noChangeAspect="1"/>
          </p:cNvPicPr>
          <p:nvPr>
            <a:videoFile r:link="rId1"/>
            <p:extLst>
              <p:ext uri="{DAA4B4D4-6D71-4841-9C94-3DE7FCFB9230}">
                <p14:media xmlns:p14="http://schemas.microsoft.com/office/powerpoint/2010/main" r:embed="rId2">
                  <p14:trim st="1485" end="2889"/>
                </p14:media>
              </p:ext>
            </p:extLst>
          </p:nvPr>
        </p:nvPicPr>
        <p:blipFill rotWithShape="1">
          <a:blip r:embed="rId5"/>
          <a:srcRect t="6095"/>
          <a:stretch>
            <a:fillRect/>
          </a:stretch>
        </p:blipFill>
        <p:spPr>
          <a:xfrm>
            <a:off x="2088969" y="418011"/>
            <a:ext cx="3886200" cy="6439989"/>
          </a:xfrm>
          <a:prstGeom prst="rect">
            <a:avLst/>
          </a:prstGeom>
        </p:spPr>
      </p:pic>
      <p:pic>
        <p:nvPicPr>
          <p:cNvPr id="4" name="000">
            <a:hlinkClick r:id="" action="ppaction://media"/>
          </p:cNvPr>
          <p:cNvPicPr>
            <a:picLocks noChangeAspect="1"/>
          </p:cNvPicPr>
          <p:nvPr>
            <a:videoFile r:link="rId1"/>
            <p:extLst>
              <p:ext uri="{DAA4B4D4-6D71-4841-9C94-3DE7FCFB9230}">
                <p14:media xmlns:p14="http://schemas.microsoft.com/office/powerpoint/2010/main" r:embed="rId3">
                  <p14:trim st="726" end="3557.678"/>
                </p14:media>
              </p:ext>
            </p:extLst>
          </p:nvPr>
        </p:nvPicPr>
        <p:blipFill rotWithShape="1">
          <a:blip r:embed="rId6"/>
          <a:srcRect t="1334" b="26476"/>
          <a:stretch>
            <a:fillRect/>
          </a:stretch>
        </p:blipFill>
        <p:spPr>
          <a:xfrm>
            <a:off x="7065918" y="901339"/>
            <a:ext cx="3886200" cy="4950822"/>
          </a:xfrm>
          <a:prstGeom prst="rect">
            <a:avLst/>
          </a:prstGeom>
        </p:spPr>
      </p:pic>
    </p:spTree>
    <p:extLst>
      <p:ext uri="{BB962C8B-B14F-4D97-AF65-F5344CB8AC3E}">
        <p14:creationId xmlns:p14="http://schemas.microsoft.com/office/powerpoint/2010/main" val="206275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86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1234482" y="1113564"/>
            <a:ext cx="9751381"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600" dirty="0">
                <a:latin typeface="宋体" panose="02010600030101010101" pitchFamily="2" charset="-122"/>
              </a:rPr>
              <a:t>不同的化学反应进行的快慢千差万别</a:t>
            </a:r>
            <a:r>
              <a:rPr lang="zh-CN" altLang="en-US" sz="3600" dirty="0" smtClean="0">
                <a:latin typeface="宋体" panose="02010600030101010101" pitchFamily="2" charset="-122"/>
              </a:rPr>
              <a:t>，“快”与 “慢”是</a:t>
            </a:r>
            <a:r>
              <a:rPr lang="zh-CN" altLang="en-US" sz="3600" dirty="0">
                <a:latin typeface="宋体" panose="02010600030101010101" pitchFamily="2" charset="-122"/>
              </a:rPr>
              <a:t>相对而言的</a:t>
            </a:r>
            <a:r>
              <a:rPr lang="zh-CN" altLang="en-US" sz="3600" dirty="0" smtClean="0">
                <a:latin typeface="宋体" panose="02010600030101010101" pitchFamily="2" charset="-122"/>
              </a:rPr>
              <a:t>，是一种</a:t>
            </a:r>
            <a:r>
              <a:rPr lang="zh-CN" altLang="en-US" sz="3600" u="sng" dirty="0" smtClean="0">
                <a:solidFill>
                  <a:srgbClr val="EC2B04"/>
                </a:solidFill>
                <a:latin typeface="宋体" panose="02010600030101010101" pitchFamily="2" charset="-122"/>
              </a:rPr>
              <a:t>定性</a:t>
            </a:r>
            <a:r>
              <a:rPr lang="zh-CN" altLang="en-US" sz="3600" dirty="0" smtClean="0">
                <a:latin typeface="宋体" panose="02010600030101010101" pitchFamily="2" charset="-122"/>
              </a:rPr>
              <a:t>的比较，通常要确定一个参照物。在科学研究</a:t>
            </a:r>
            <a:r>
              <a:rPr lang="zh-CN" altLang="en-US" sz="3600" dirty="0">
                <a:latin typeface="宋体" panose="02010600030101010101" pitchFamily="2" charset="-122"/>
              </a:rPr>
              <a:t>和实际应用中</a:t>
            </a:r>
            <a:r>
              <a:rPr lang="zh-CN" altLang="en-US" sz="3600" dirty="0" smtClean="0">
                <a:latin typeface="宋体" panose="02010600030101010101" pitchFamily="2" charset="-122"/>
              </a:rPr>
              <a:t>，需要对化学反应进行的快慢进行</a:t>
            </a:r>
            <a:r>
              <a:rPr lang="zh-CN" altLang="en-US" sz="3600" u="sng" dirty="0" smtClean="0">
                <a:solidFill>
                  <a:srgbClr val="EC2B04"/>
                </a:solidFill>
                <a:latin typeface="宋体" panose="02010600030101010101" pitchFamily="2" charset="-122"/>
              </a:rPr>
              <a:t>定量</a:t>
            </a:r>
            <a:r>
              <a:rPr lang="zh-CN" altLang="en-US" sz="3600" dirty="0" smtClean="0">
                <a:latin typeface="宋体" panose="02010600030101010101" pitchFamily="2" charset="-122"/>
              </a:rPr>
              <a:t>的描述或比较时，要使用同一定义或标准下的数据。</a:t>
            </a:r>
            <a:endParaRPr lang="zh-CN" altLang="en-US" sz="3600" dirty="0">
              <a:latin typeface="宋体" panose="02010600030101010101" pitchFamily="2" charset="-122"/>
            </a:endParaRPr>
          </a:p>
        </p:txBody>
      </p:sp>
    </p:spTree>
    <p:extLst>
      <p:ext uri="{BB962C8B-B14F-4D97-AF65-F5344CB8AC3E}">
        <p14:creationId xmlns:p14="http://schemas.microsoft.com/office/powerpoint/2010/main" val="112141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1997333" y="1780620"/>
            <a:ext cx="945879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600" b="1" dirty="0" smtClean="0">
                <a:latin typeface="Times New Roman" panose="02020603050405020304" pitchFamily="18" charset="0"/>
                <a:cs typeface="Times New Roman" panose="02020603050405020304" pitchFamily="18" charset="0"/>
              </a:rPr>
              <a:t>化学反应速率通常用</a:t>
            </a:r>
            <a:r>
              <a:rPr lang="zh-CN" altLang="en-US" sz="3600" b="1" dirty="0">
                <a:solidFill>
                  <a:srgbClr val="FF0000"/>
                </a:solidFill>
                <a:latin typeface="Times New Roman" panose="02020603050405020304" pitchFamily="18" charset="0"/>
                <a:cs typeface="Times New Roman" panose="02020603050405020304" pitchFamily="18" charset="0"/>
              </a:rPr>
              <a:t>单位时间</a:t>
            </a:r>
            <a:r>
              <a:rPr lang="zh-CN" altLang="en-US" sz="3600" b="1" dirty="0">
                <a:latin typeface="Times New Roman" panose="02020603050405020304" pitchFamily="18" charset="0"/>
                <a:cs typeface="Times New Roman" panose="02020603050405020304" pitchFamily="18" charset="0"/>
              </a:rPr>
              <a:t>内反应物</a:t>
            </a:r>
            <a:r>
              <a:rPr lang="zh-CN" altLang="en-US" sz="3600" b="1" dirty="0" smtClean="0">
                <a:solidFill>
                  <a:srgbClr val="FF0000"/>
                </a:solidFill>
                <a:latin typeface="Times New Roman" panose="02020603050405020304" pitchFamily="18" charset="0"/>
                <a:cs typeface="Times New Roman" panose="02020603050405020304" pitchFamily="18" charset="0"/>
              </a:rPr>
              <a:t>浓度</a:t>
            </a:r>
            <a:r>
              <a:rPr lang="zh-CN" altLang="en-US" sz="3600" b="1" dirty="0" smtClean="0">
                <a:latin typeface="Times New Roman" panose="02020603050405020304" pitchFamily="18" charset="0"/>
                <a:cs typeface="Times New Roman" panose="02020603050405020304" pitchFamily="18" charset="0"/>
              </a:rPr>
              <a:t>的</a:t>
            </a:r>
            <a:r>
              <a:rPr lang="zh-CN" altLang="en-US" sz="3600" b="1" dirty="0">
                <a:latin typeface="Times New Roman" panose="02020603050405020304" pitchFamily="18" charset="0"/>
                <a:cs typeface="Times New Roman" panose="02020603050405020304" pitchFamily="18" charset="0"/>
              </a:rPr>
              <a:t>减少量或生成物</a:t>
            </a:r>
            <a:r>
              <a:rPr lang="zh-CN" altLang="en-US" sz="3600" b="1" dirty="0">
                <a:solidFill>
                  <a:srgbClr val="FF0000"/>
                </a:solidFill>
                <a:latin typeface="Times New Roman" panose="02020603050405020304" pitchFamily="18" charset="0"/>
                <a:cs typeface="Times New Roman" panose="02020603050405020304" pitchFamily="18" charset="0"/>
              </a:rPr>
              <a:t>浓度</a:t>
            </a:r>
            <a:r>
              <a:rPr lang="zh-CN" altLang="en-US" sz="3600" b="1" dirty="0">
                <a:latin typeface="Times New Roman" panose="02020603050405020304" pitchFamily="18" charset="0"/>
                <a:cs typeface="Times New Roman" panose="02020603050405020304" pitchFamily="18" charset="0"/>
              </a:rPr>
              <a:t>的增加量（均取正值</a:t>
            </a:r>
            <a:r>
              <a:rPr lang="zh-CN" altLang="en-US" sz="3600" b="1" dirty="0" smtClean="0">
                <a:latin typeface="Times New Roman" panose="02020603050405020304" pitchFamily="18" charset="0"/>
                <a:cs typeface="Times New Roman" panose="02020603050405020304" pitchFamily="18" charset="0"/>
              </a:rPr>
              <a:t>）来表示。</a:t>
            </a:r>
            <a:endParaRPr lang="zh-CN" altLang="en-US" sz="3600" b="1" dirty="0">
              <a:latin typeface="Times New Roman" panose="02020603050405020304" pitchFamily="18" charset="0"/>
              <a:cs typeface="Times New Roman" panose="02020603050405020304" pitchFamily="18" charset="0"/>
            </a:endParaRPr>
          </a:p>
        </p:txBody>
      </p:sp>
      <p:sp>
        <p:nvSpPr>
          <p:cNvPr id="15367" name="文本框 1"/>
          <p:cNvSpPr txBox="1">
            <a:spLocks noChangeArrowheads="1"/>
          </p:cNvSpPr>
          <p:nvPr/>
        </p:nvSpPr>
        <p:spPr bwMode="auto">
          <a:xfrm>
            <a:off x="1104219" y="4836173"/>
            <a:ext cx="2673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smtClean="0">
                <a:latin typeface="Times New Roman" panose="02020603050405020304" pitchFamily="18" charset="0"/>
                <a:cs typeface="Times New Roman" panose="02020603050405020304" pitchFamily="18" charset="0"/>
              </a:rPr>
              <a:t>2.</a:t>
            </a:r>
            <a:r>
              <a:rPr lang="zh-CN" altLang="en-US" sz="3600" b="1" dirty="0" smtClean="0">
                <a:latin typeface="Times New Roman" panose="02020603050405020304" pitchFamily="18" charset="0"/>
                <a:cs typeface="Times New Roman" panose="02020603050405020304" pitchFamily="18" charset="0"/>
              </a:rPr>
              <a:t>表达式</a:t>
            </a:r>
            <a:r>
              <a:rPr lang="zh-CN" altLang="en-US" sz="3600" b="1" dirty="0">
                <a:latin typeface="Times New Roman" panose="02020603050405020304" pitchFamily="18" charset="0"/>
                <a:cs typeface="Times New Roman" panose="02020603050405020304" pitchFamily="18" charset="0"/>
              </a:rPr>
              <a:t>：</a:t>
            </a:r>
          </a:p>
        </p:txBody>
      </p:sp>
      <p:sp>
        <p:nvSpPr>
          <p:cNvPr id="2" name="文本框 1"/>
          <p:cNvSpPr txBox="1">
            <a:spLocks noChangeArrowheads="1"/>
          </p:cNvSpPr>
          <p:nvPr/>
        </p:nvSpPr>
        <p:spPr bwMode="auto">
          <a:xfrm>
            <a:off x="961686" y="1134289"/>
            <a:ext cx="2344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smtClean="0">
                <a:latin typeface="Times New Roman" panose="02020603050405020304" pitchFamily="18" charset="0"/>
                <a:cs typeface="Times New Roman" panose="02020603050405020304" pitchFamily="18" charset="0"/>
              </a:rPr>
              <a:t>1.</a:t>
            </a:r>
            <a:r>
              <a:rPr lang="zh-CN" altLang="en-US" sz="3600" b="1" dirty="0" smtClean="0">
                <a:latin typeface="Times New Roman" panose="02020603050405020304" pitchFamily="18" charset="0"/>
                <a:cs typeface="Times New Roman" panose="02020603050405020304" pitchFamily="18" charset="0"/>
              </a:rPr>
              <a:t>定义</a:t>
            </a:r>
            <a:r>
              <a:rPr lang="zh-CN" altLang="en-US" sz="3600" b="1" dirty="0">
                <a:latin typeface="Times New Roman" panose="02020603050405020304" pitchFamily="18" charset="0"/>
                <a:cs typeface="Times New Roman" panose="02020603050405020304" pitchFamily="18" charset="0"/>
              </a:rPr>
              <a:t>：</a:t>
            </a:r>
          </a:p>
        </p:txBody>
      </p:sp>
      <p:sp>
        <p:nvSpPr>
          <p:cNvPr id="10" name="文本框 9"/>
          <p:cNvSpPr txBox="1"/>
          <p:nvPr/>
        </p:nvSpPr>
        <p:spPr>
          <a:xfrm>
            <a:off x="709318" y="237841"/>
            <a:ext cx="5690597" cy="646331"/>
          </a:xfrm>
          <a:prstGeom prst="rect">
            <a:avLst/>
          </a:prstGeom>
          <a:noFill/>
        </p:spPr>
        <p:txBody>
          <a:bodyPr wrap="square" rtlCol="0">
            <a:spAutoFit/>
          </a:bodyPr>
          <a:lstStyle/>
          <a:p>
            <a:r>
              <a:rPr lang="zh-CN" altLang="en-US" sz="3600" dirty="0" smtClean="0"/>
              <a:t>一、化学反应的速率</a:t>
            </a:r>
            <a:endParaRPr lang="zh-CN" altLang="en-US" sz="3600" dirty="0"/>
          </a:p>
        </p:txBody>
      </p:sp>
      <mc:AlternateContent xmlns:mc="http://schemas.openxmlformats.org/markup-compatibility/2006" xmlns:a14="http://schemas.microsoft.com/office/drawing/2010/main">
        <mc:Choice Requires="a14">
          <p:sp>
            <p:nvSpPr>
              <p:cNvPr id="11" name="矩形 10"/>
              <p:cNvSpPr/>
              <p:nvPr/>
            </p:nvSpPr>
            <p:spPr>
              <a:xfrm>
                <a:off x="4264820" y="4453963"/>
                <a:ext cx="1656928" cy="1133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𝑣</m:t>
                      </m:r>
                      <m:r>
                        <a:rPr lang="zh-CN" altLang="en-US" sz="3600" i="0">
                          <a:latin typeface="Cambria Math" panose="02040503050406030204" pitchFamily="18" charset="0"/>
                        </a:rPr>
                        <m:t>=</m:t>
                      </m:r>
                      <m:f>
                        <m:fPr>
                          <m:ctrlPr>
                            <a:rPr lang="zh-CN" altLang="en-US" sz="3600" i="1">
                              <a:latin typeface="Cambria Math" panose="02040503050406030204" pitchFamily="18" charset="0"/>
                            </a:rPr>
                          </m:ctrlPr>
                        </m:fPr>
                        <m:num>
                          <m:r>
                            <m:rPr>
                              <m:nor/>
                            </m:rPr>
                            <a:rPr lang="zh-CN" altLang="en-US" sz="3600" i="1">
                              <a:latin typeface="Cambria Math" panose="02040503050406030204" pitchFamily="18" charset="0"/>
                            </a:rPr>
                            <m:t>Δc</m:t>
                          </m:r>
                        </m:num>
                        <m:den>
                          <m:r>
                            <a:rPr lang="zh-CN" altLang="en-US" sz="3600" i="1">
                              <a:latin typeface="Cambria Math" panose="02040503050406030204" pitchFamily="18" charset="0"/>
                            </a:rPr>
                            <m:t>𝛥</m:t>
                          </m:r>
                          <m:r>
                            <m:rPr>
                              <m:nor/>
                            </m:rPr>
                            <a:rPr lang="zh-CN" altLang="en-US" sz="3600" i="1">
                              <a:latin typeface="Cambria Math" panose="02040503050406030204" pitchFamily="18" charset="0"/>
                            </a:rPr>
                            <m:t>t</m:t>
                          </m:r>
                        </m:den>
                      </m:f>
                    </m:oMath>
                  </m:oMathPara>
                </a14:m>
                <a:endParaRPr lang="zh-CN" altLang="en-US" sz="3600" dirty="0"/>
              </a:p>
            </p:txBody>
          </p:sp>
        </mc:Choice>
        <mc:Fallback xmlns="">
          <p:sp>
            <p:nvSpPr>
              <p:cNvPr id="11" name="矩形 10"/>
              <p:cNvSpPr>
                <a:spLocks noRot="1" noChangeAspect="1" noMove="1" noResize="1" noEditPoints="1" noAdjustHandles="1" noChangeArrowheads="1" noChangeShapeType="1" noTextEdit="1"/>
              </p:cNvSpPr>
              <p:nvPr/>
            </p:nvSpPr>
            <p:spPr>
              <a:xfrm>
                <a:off x="4264820" y="4453963"/>
                <a:ext cx="1656928" cy="113313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474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gtEl>
                                        <p:attrNameLst>
                                          <p:attrName>style.visibility</p:attrName>
                                        </p:attrNameLst>
                                      </p:cBhvr>
                                      <p:to>
                                        <p:strVal val="visible"/>
                                      </p:to>
                                    </p:set>
                                    <p:anim calcmode="lin" valueType="num">
                                      <p:cBhvr additive="base">
                                        <p:cTn id="13" dur="500" fill="hold"/>
                                        <p:tgtEl>
                                          <p:spTgt spid="11267"/>
                                        </p:tgtEl>
                                        <p:attrNameLst>
                                          <p:attrName>ppt_x</p:attrName>
                                        </p:attrNameLst>
                                      </p:cBhvr>
                                      <p:tavLst>
                                        <p:tav tm="0">
                                          <p:val>
                                            <p:strVal val="0-#ppt_w/2"/>
                                          </p:val>
                                        </p:tav>
                                        <p:tav tm="100000">
                                          <p:val>
                                            <p:strVal val="#ppt_x"/>
                                          </p:val>
                                        </p:tav>
                                      </p:tavLst>
                                    </p:anim>
                                    <p:anim calcmode="lin" valueType="num">
                                      <p:cBhvr additive="base">
                                        <p:cTn id="14"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7"/>
                                        </p:tgtEl>
                                        <p:attrNameLst>
                                          <p:attrName>style.visibility</p:attrName>
                                        </p:attrNameLst>
                                      </p:cBhvr>
                                      <p:to>
                                        <p:strVal val="visible"/>
                                      </p:to>
                                    </p:set>
                                    <p:anim calcmode="lin" valueType="num">
                                      <p:cBhvr additive="base">
                                        <p:cTn id="19" dur="500" fill="hold"/>
                                        <p:tgtEl>
                                          <p:spTgt spid="15367"/>
                                        </p:tgtEl>
                                        <p:attrNameLst>
                                          <p:attrName>ppt_x</p:attrName>
                                        </p:attrNameLst>
                                      </p:cBhvr>
                                      <p:tavLst>
                                        <p:tav tm="0">
                                          <p:val>
                                            <p:strVal val="#ppt_x"/>
                                          </p:val>
                                        </p:tav>
                                        <p:tav tm="100000">
                                          <p:val>
                                            <p:strVal val="#ppt_x"/>
                                          </p:val>
                                        </p:tav>
                                      </p:tavLst>
                                    </p:anim>
                                    <p:anim calcmode="lin" valueType="num">
                                      <p:cBhvr additive="base">
                                        <p:cTn id="20" dur="500" fill="hold"/>
                                        <p:tgtEl>
                                          <p:spTgt spid="153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p:bldP spid="15367" grpId="0"/>
      <p:bldP spid="2"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1407070" y="2363923"/>
            <a:ext cx="1920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smtClean="0">
                <a:latin typeface="Times New Roman" panose="02020603050405020304" pitchFamily="18" charset="0"/>
                <a:cs typeface="Times New Roman" panose="02020603050405020304" pitchFamily="18" charset="0"/>
              </a:rPr>
              <a:t>3.</a:t>
            </a:r>
            <a:r>
              <a:rPr lang="zh-CN" altLang="en-US" sz="3600" b="1" dirty="0" smtClean="0">
                <a:latin typeface="Times New Roman" panose="02020603050405020304" pitchFamily="18" charset="0"/>
                <a:cs typeface="Times New Roman" panose="02020603050405020304" pitchFamily="18" charset="0"/>
              </a:rPr>
              <a:t>单位</a:t>
            </a:r>
            <a:r>
              <a:rPr lang="zh-CN" altLang="en-US" sz="3600" b="1" dirty="0">
                <a:latin typeface="Times New Roman" panose="02020603050405020304" pitchFamily="18" charset="0"/>
                <a:cs typeface="Times New Roman" panose="02020603050405020304" pitchFamily="18" charset="0"/>
              </a:rPr>
              <a:t>：</a:t>
            </a:r>
          </a:p>
        </p:txBody>
      </p:sp>
      <p:sp>
        <p:nvSpPr>
          <p:cNvPr id="3" name="Text Box 10"/>
          <p:cNvSpPr txBox="1">
            <a:spLocks noChangeArrowheads="1"/>
          </p:cNvSpPr>
          <p:nvPr/>
        </p:nvSpPr>
        <p:spPr bwMode="auto">
          <a:xfrm>
            <a:off x="3649346" y="2233294"/>
            <a:ext cx="5254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dirty="0" err="1">
                <a:latin typeface="Times New Roman" panose="02020603050405020304" pitchFamily="18" charset="0"/>
                <a:cs typeface="Times New Roman" panose="02020603050405020304" pitchFamily="18" charset="0"/>
              </a:rPr>
              <a:t>mol</a:t>
            </a:r>
            <a:r>
              <a:rPr lang="en-US" altLang="zh-CN" sz="3600" dirty="0">
                <a:latin typeface="Times New Roman" panose="02020603050405020304" pitchFamily="18" charset="0"/>
                <a:cs typeface="Times New Roman" panose="02020603050405020304" pitchFamily="18" charset="0"/>
              </a:rPr>
              <a:t>/(</a:t>
            </a:r>
            <a:r>
              <a:rPr lang="en-US" altLang="zh-CN" sz="3600" dirty="0" err="1" smtClean="0">
                <a:latin typeface="Times New Roman" panose="02020603050405020304" pitchFamily="18" charset="0"/>
                <a:cs typeface="Times New Roman" panose="02020603050405020304" pitchFamily="18" charset="0"/>
              </a:rPr>
              <a:t>L</a:t>
            </a:r>
            <a:r>
              <a:rPr lang="en-US" altLang="zh-CN" sz="36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err="1" smtClean="0">
                <a:latin typeface="Times New Roman" panose="02020603050405020304" pitchFamily="18" charset="0"/>
                <a:cs typeface="Times New Roman" panose="02020603050405020304" pitchFamily="18" charset="0"/>
              </a:rPr>
              <a:t>min</a:t>
            </a:r>
            <a:r>
              <a:rPr lang="en-US" altLang="zh-CN" sz="3600" dirty="0">
                <a:latin typeface="Times New Roman" panose="02020603050405020304" pitchFamily="18" charset="0"/>
                <a:cs typeface="Times New Roman" panose="02020603050405020304" pitchFamily="18" charset="0"/>
              </a:rPr>
              <a:t>)  </a:t>
            </a:r>
            <a:r>
              <a:rPr lang="zh-CN" altLang="en-US" sz="3600" dirty="0" smtClean="0">
                <a:latin typeface="Times New Roman" panose="02020603050405020304" pitchFamily="18" charset="0"/>
                <a:cs typeface="Times New Roman" panose="02020603050405020304" pitchFamily="18" charset="0"/>
              </a:rPr>
              <a:t>或 </a:t>
            </a:r>
            <a:r>
              <a:rPr lang="en-US" altLang="zh-CN" sz="3600" dirty="0" err="1" smtClean="0">
                <a:latin typeface="Times New Roman" panose="02020603050405020304" pitchFamily="18" charset="0"/>
                <a:cs typeface="Times New Roman" panose="02020603050405020304" pitchFamily="18" charset="0"/>
              </a:rPr>
              <a:t>mol</a:t>
            </a:r>
            <a:r>
              <a:rPr lang="en-US" altLang="zh-CN" sz="3600" dirty="0">
                <a:latin typeface="Times New Roman" panose="02020603050405020304" pitchFamily="18" charset="0"/>
                <a:cs typeface="Times New Roman" panose="02020603050405020304" pitchFamily="18" charset="0"/>
              </a:rPr>
              <a:t>/(</a:t>
            </a:r>
            <a:r>
              <a:rPr lang="en-US" altLang="zh-CN" sz="3600" dirty="0" smtClean="0">
                <a:latin typeface="Times New Roman" panose="02020603050405020304" pitchFamily="18" charset="0"/>
                <a:cs typeface="Times New Roman" panose="02020603050405020304" pitchFamily="18" charset="0"/>
              </a:rPr>
              <a:t>L</a:t>
            </a:r>
            <a:r>
              <a:rPr lang="en-US" altLang="zh-CN" sz="36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smtClean="0">
                <a:latin typeface="Times New Roman" panose="02020603050405020304" pitchFamily="18" charset="0"/>
                <a:cs typeface="Times New Roman" panose="02020603050405020304" pitchFamily="18" charset="0"/>
              </a:rPr>
              <a:t>s</a:t>
            </a:r>
            <a:r>
              <a:rPr lang="en-US" altLang="zh-CN" sz="3600" dirty="0">
                <a:latin typeface="Times New Roman" panose="02020603050405020304" pitchFamily="18" charset="0"/>
                <a:cs typeface="Times New Roman" panose="02020603050405020304" pitchFamily="18" charset="0"/>
              </a:rPr>
              <a:t>)</a:t>
            </a:r>
          </a:p>
        </p:txBody>
      </p:sp>
      <p:sp>
        <p:nvSpPr>
          <p:cNvPr id="4" name="Text Box 10"/>
          <p:cNvSpPr txBox="1">
            <a:spLocks noChangeArrowheads="1"/>
          </p:cNvSpPr>
          <p:nvPr/>
        </p:nvSpPr>
        <p:spPr bwMode="auto">
          <a:xfrm>
            <a:off x="3649346" y="3703584"/>
            <a:ext cx="6696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dirty="0" smtClean="0">
                <a:latin typeface="Times New Roman" panose="02020603050405020304" pitchFamily="18" charset="0"/>
                <a:cs typeface="Times New Roman" panose="02020603050405020304" pitchFamily="18" charset="0"/>
              </a:rPr>
              <a:t>mol</a:t>
            </a:r>
            <a:r>
              <a:rPr lang="en-US" altLang="zh-CN" sz="3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smtClean="0">
                <a:latin typeface="Times New Roman" panose="02020603050405020304" pitchFamily="18" charset="0"/>
                <a:cs typeface="Times New Roman" panose="02020603050405020304" pitchFamily="18" charset="0"/>
              </a:rPr>
              <a:t>L</a:t>
            </a:r>
            <a:r>
              <a:rPr lang="en-US" altLang="zh-CN" sz="3600" baseline="30000" dirty="0" smtClean="0">
                <a:latin typeface="Times New Roman" panose="02020603050405020304" pitchFamily="18" charset="0"/>
                <a:cs typeface="Times New Roman" panose="02020603050405020304" pitchFamily="18" charset="0"/>
                <a:sym typeface="Symbol" panose="05050102010706020507" pitchFamily="18" charset="2"/>
              </a:rPr>
              <a:t>1</a:t>
            </a:r>
            <a:r>
              <a:rPr lang="en-US" altLang="zh-CN" sz="36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smtClean="0">
                <a:latin typeface="Times New Roman" panose="02020603050405020304" pitchFamily="18" charset="0"/>
                <a:cs typeface="Times New Roman" panose="02020603050405020304" pitchFamily="18" charset="0"/>
              </a:rPr>
              <a:t>min</a:t>
            </a:r>
            <a:r>
              <a:rPr lang="en-US" altLang="zh-CN" sz="3600" baseline="30000" dirty="0" smtClean="0">
                <a:latin typeface="Times New Roman" panose="02020603050405020304" pitchFamily="18" charset="0"/>
                <a:cs typeface="Times New Roman" panose="02020603050405020304" pitchFamily="18" charset="0"/>
                <a:sym typeface="Symbol" panose="05050102010706020507" pitchFamily="18" charset="2"/>
              </a:rPr>
              <a:t>1</a:t>
            </a:r>
            <a:r>
              <a:rPr lang="en-US" altLang="zh-CN" sz="3600" dirty="0" smtClean="0">
                <a:latin typeface="Times New Roman" panose="02020603050405020304" pitchFamily="18" charset="0"/>
                <a:cs typeface="Times New Roman" panose="02020603050405020304" pitchFamily="18" charset="0"/>
              </a:rPr>
              <a:t>  </a:t>
            </a:r>
            <a:r>
              <a:rPr lang="zh-CN" altLang="en-US" sz="3600" dirty="0" smtClean="0">
                <a:latin typeface="Times New Roman" panose="02020603050405020304" pitchFamily="18" charset="0"/>
                <a:cs typeface="Times New Roman" panose="02020603050405020304" pitchFamily="18" charset="0"/>
              </a:rPr>
              <a:t>或</a:t>
            </a:r>
            <a:r>
              <a:rPr lang="en-US" altLang="zh-CN" sz="3600" dirty="0">
                <a:latin typeface="Times New Roman" panose="02020603050405020304" pitchFamily="18" charset="0"/>
                <a:cs typeface="Times New Roman" panose="02020603050405020304" pitchFamily="18" charset="0"/>
              </a:rPr>
              <a:t> mol</a:t>
            </a:r>
            <a:r>
              <a:rPr lang="en-US" altLang="zh-CN" sz="3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cs typeface="Times New Roman" panose="02020603050405020304" pitchFamily="18" charset="0"/>
              </a:rPr>
              <a:t>L</a:t>
            </a:r>
            <a:r>
              <a:rPr lang="en-US" altLang="zh-CN" sz="3600" baseline="300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sz="36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sz="3600" baseline="30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3600" baseline="300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sz="3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19070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3072</Words>
  <Application>Microsoft Office PowerPoint</Application>
  <PresentationFormat>宽屏</PresentationFormat>
  <Paragraphs>341</Paragraphs>
  <Slides>64</Slides>
  <Notes>3</Notes>
  <HiddenSlides>0</HiddenSlides>
  <MMClips>2</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64</vt:i4>
      </vt:variant>
    </vt:vector>
  </HeadingPairs>
  <TitlesOfParts>
    <vt:vector size="85" baseType="lpstr">
      <vt:lpstr>ZBFH</vt:lpstr>
      <vt:lpstr>等线</vt:lpstr>
      <vt:lpstr>等线 Light</vt:lpstr>
      <vt:lpstr>仿宋_GB2312</vt:lpstr>
      <vt:lpstr>黑体</vt:lpstr>
      <vt:lpstr>华文行楷</vt:lpstr>
      <vt:lpstr>华文宋体</vt:lpstr>
      <vt:lpstr>隶书</vt:lpstr>
      <vt:lpstr>宋体</vt:lpstr>
      <vt:lpstr>Arial</vt:lpstr>
      <vt:lpstr>Book Antiqua</vt:lpstr>
      <vt:lpstr>Cambria Math</vt:lpstr>
      <vt:lpstr>Comic Sans MS</vt:lpstr>
      <vt:lpstr>Courier New</vt:lpstr>
      <vt:lpstr>Symbol</vt:lpstr>
      <vt:lpstr>Times New Roman</vt:lpstr>
      <vt:lpstr>Wingdings 3</vt:lpstr>
      <vt:lpstr>1_Office 主题​​</vt:lpstr>
      <vt:lpstr>Microsoft Word 97 - 2003 文档</vt:lpstr>
      <vt:lpstr>文档</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sdfz</cp:lastModifiedBy>
  <cp:revision>111</cp:revision>
  <dcterms:created xsi:type="dcterms:W3CDTF">2020-04-22T00:10:50Z</dcterms:created>
  <dcterms:modified xsi:type="dcterms:W3CDTF">2021-05-31T06:48:27Z</dcterms:modified>
</cp:coreProperties>
</file>